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handoutMasterIdLst>
    <p:handoutMasterId r:id="rId26"/>
  </p:handoutMasterIdLst>
  <p:sldIdLst>
    <p:sldId id="256" r:id="rId5"/>
    <p:sldId id="261" r:id="rId6"/>
    <p:sldId id="265" r:id="rId7"/>
    <p:sldId id="264" r:id="rId8"/>
    <p:sldId id="268" r:id="rId9"/>
    <p:sldId id="283" r:id="rId10"/>
    <p:sldId id="282" r:id="rId11"/>
    <p:sldId id="271" r:id="rId12"/>
    <p:sldId id="270" r:id="rId13"/>
    <p:sldId id="272" r:id="rId14"/>
    <p:sldId id="287" r:id="rId15"/>
    <p:sldId id="279" r:id="rId16"/>
    <p:sldId id="277" r:id="rId17"/>
    <p:sldId id="289" r:id="rId18"/>
    <p:sldId id="280" r:id="rId19"/>
    <p:sldId id="281" r:id="rId20"/>
    <p:sldId id="290" r:id="rId21"/>
    <p:sldId id="369" r:id="rId22"/>
    <p:sldId id="260" r:id="rId23"/>
    <p:sldId id="258" r:id="rId2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FF"/>
    <a:srgbClr val="CC0000"/>
    <a:srgbClr val="360036"/>
    <a:srgbClr val="660033"/>
    <a:srgbClr val="640064"/>
    <a:srgbClr val="660066"/>
    <a:srgbClr val="4200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63" autoAdjust="0"/>
    <p:restoredTop sz="79581" autoAdjust="0"/>
  </p:normalViewPr>
  <p:slideViewPr>
    <p:cSldViewPr>
      <p:cViewPr varScale="1">
        <p:scale>
          <a:sx n="87" d="100"/>
          <a:sy n="87" d="100"/>
        </p:scale>
        <p:origin x="2232" y="9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1" d="100"/>
          <a:sy n="51" d="100"/>
        </p:scale>
        <p:origin x="2624"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e Chong OON (NP)" userId="19b35abc-dbd4-44ab-bb9c-b5c8515f4157" providerId="ADAL" clId="{08AE9E32-EEA0-4195-8835-37158A17C636}"/>
  </pc:docChgLst>
  <pc:docChgLst>
    <pc:chgData name="Wee Chong OON (NP)" userId="19b35abc-dbd4-44ab-bb9c-b5c8515f4157" providerId="ADAL" clId="{DB4CA97E-C6E2-4A95-8BC4-A012FDBBDE41}"/>
  </pc:docChgLst>
  <pc:docChgLst>
    <pc:chgData name="Wee Chong OON (NP)" userId="19b35abc-dbd4-44ab-bb9c-b5c8515f4157" providerId="ADAL" clId="{23DACCF2-23D7-4192-B0C1-E2731B6B85A1}"/>
    <pc:docChg chg="custSel addSld delSld modSld">
      <pc:chgData name="Wee Chong OON (NP)" userId="19b35abc-dbd4-44ab-bb9c-b5c8515f4157" providerId="ADAL" clId="{23DACCF2-23D7-4192-B0C1-E2731B6B85A1}" dt="2022-05-25T10:06:39.889" v="2693"/>
      <pc:docMkLst>
        <pc:docMk/>
      </pc:docMkLst>
      <pc:sldChg chg="addSp modSp modTransition modNotesTx">
        <pc:chgData name="Wee Chong OON (NP)" userId="19b35abc-dbd4-44ab-bb9c-b5c8515f4157" providerId="ADAL" clId="{23DACCF2-23D7-4192-B0C1-E2731B6B85A1}" dt="2022-05-25T10:04:00.579" v="2682"/>
        <pc:sldMkLst>
          <pc:docMk/>
          <pc:sldMk cId="861501308" sldId="277"/>
        </pc:sldMkLst>
        <pc:spChg chg="mod">
          <ac:chgData name="Wee Chong OON (NP)" userId="19b35abc-dbd4-44ab-bb9c-b5c8515f4157" providerId="ADAL" clId="{23DACCF2-23D7-4192-B0C1-E2731B6B85A1}" dt="2022-05-25T08:14:52.543" v="778" actId="20577"/>
          <ac:spMkLst>
            <pc:docMk/>
            <pc:sldMk cId="861501308" sldId="277"/>
            <ac:spMk id="3" creationId="{00000000-0000-0000-0000-000000000000}"/>
          </ac:spMkLst>
        </pc:spChg>
        <pc:picChg chg="add mod">
          <ac:chgData name="Wee Chong OON (NP)" userId="19b35abc-dbd4-44ab-bb9c-b5c8515f4157" providerId="ADAL" clId="{23DACCF2-23D7-4192-B0C1-E2731B6B85A1}" dt="2022-05-25T10:04:00.579" v="2682"/>
          <ac:picMkLst>
            <pc:docMk/>
            <pc:sldMk cId="861501308" sldId="277"/>
            <ac:picMk id="4" creationId="{62FD87E0-46C6-421B-8561-2D160209FB74}"/>
          </ac:picMkLst>
        </pc:picChg>
      </pc:sldChg>
      <pc:sldChg chg="addSp modSp modTransition modNotesTx">
        <pc:chgData name="Wee Chong OON (NP)" userId="19b35abc-dbd4-44ab-bb9c-b5c8515f4157" providerId="ADAL" clId="{23DACCF2-23D7-4192-B0C1-E2731B6B85A1}" dt="2022-05-25T10:04:00.579" v="2682"/>
        <pc:sldMkLst>
          <pc:docMk/>
          <pc:sldMk cId="2644989449" sldId="279"/>
        </pc:sldMkLst>
        <pc:spChg chg="mod">
          <ac:chgData name="Wee Chong OON (NP)" userId="19b35abc-dbd4-44ab-bb9c-b5c8515f4157" providerId="ADAL" clId="{23DACCF2-23D7-4192-B0C1-E2731B6B85A1}" dt="2022-05-25T08:08:58.839" v="20" actId="20577"/>
          <ac:spMkLst>
            <pc:docMk/>
            <pc:sldMk cId="2644989449" sldId="279"/>
            <ac:spMk id="3" creationId="{00000000-0000-0000-0000-000000000000}"/>
          </ac:spMkLst>
        </pc:spChg>
        <pc:picChg chg="add mod">
          <ac:chgData name="Wee Chong OON (NP)" userId="19b35abc-dbd4-44ab-bb9c-b5c8515f4157" providerId="ADAL" clId="{23DACCF2-23D7-4192-B0C1-E2731B6B85A1}" dt="2022-05-25T10:04:00.579" v="2682"/>
          <ac:picMkLst>
            <pc:docMk/>
            <pc:sldMk cId="2644989449" sldId="279"/>
            <ac:picMk id="4" creationId="{9B24C68C-2277-4CAD-916C-5AEF40F33EEE}"/>
          </ac:picMkLst>
        </pc:picChg>
      </pc:sldChg>
      <pc:sldChg chg="addSp modSp modTransition modNotesTx">
        <pc:chgData name="Wee Chong OON (NP)" userId="19b35abc-dbd4-44ab-bb9c-b5c8515f4157" providerId="ADAL" clId="{23DACCF2-23D7-4192-B0C1-E2731B6B85A1}" dt="2022-05-25T10:04:00.579" v="2682"/>
        <pc:sldMkLst>
          <pc:docMk/>
          <pc:sldMk cId="4280471921" sldId="280"/>
        </pc:sldMkLst>
        <pc:picChg chg="add mod">
          <ac:chgData name="Wee Chong OON (NP)" userId="19b35abc-dbd4-44ab-bb9c-b5c8515f4157" providerId="ADAL" clId="{23DACCF2-23D7-4192-B0C1-E2731B6B85A1}" dt="2022-05-25T10:04:00.579" v="2682"/>
          <ac:picMkLst>
            <pc:docMk/>
            <pc:sldMk cId="4280471921" sldId="280"/>
            <ac:picMk id="4" creationId="{162F17BE-42C5-4803-A46B-2F5DAABF7D8A}"/>
          </ac:picMkLst>
        </pc:picChg>
      </pc:sldChg>
      <pc:sldChg chg="addSp delSp modSp modTransition modNotesTx">
        <pc:chgData name="Wee Chong OON (NP)" userId="19b35abc-dbd4-44ab-bb9c-b5c8515f4157" providerId="ADAL" clId="{23DACCF2-23D7-4192-B0C1-E2731B6B85A1}" dt="2022-05-25T10:05:58.895" v="2685"/>
        <pc:sldMkLst>
          <pc:docMk/>
          <pc:sldMk cId="1795209886" sldId="281"/>
        </pc:sldMkLst>
        <pc:spChg chg="mod">
          <ac:chgData name="Wee Chong OON (NP)" userId="19b35abc-dbd4-44ab-bb9c-b5c8515f4157" providerId="ADAL" clId="{23DACCF2-23D7-4192-B0C1-E2731B6B85A1}" dt="2022-05-25T08:35:52.407" v="2193" actId="20577"/>
          <ac:spMkLst>
            <pc:docMk/>
            <pc:sldMk cId="1795209886" sldId="281"/>
            <ac:spMk id="3" creationId="{00000000-0000-0000-0000-000000000000}"/>
          </ac:spMkLst>
        </pc:spChg>
        <pc:picChg chg="add del mod">
          <ac:chgData name="Wee Chong OON (NP)" userId="19b35abc-dbd4-44ab-bb9c-b5c8515f4157" providerId="ADAL" clId="{23DACCF2-23D7-4192-B0C1-E2731B6B85A1}" dt="2022-05-25T10:04:39.372" v="2683"/>
          <ac:picMkLst>
            <pc:docMk/>
            <pc:sldMk cId="1795209886" sldId="281"/>
            <ac:picMk id="4" creationId="{8572AAED-04E9-45CE-A179-5293A6A5FCBB}"/>
          </ac:picMkLst>
        </pc:picChg>
        <pc:picChg chg="add del mod">
          <ac:chgData name="Wee Chong OON (NP)" userId="19b35abc-dbd4-44ab-bb9c-b5c8515f4157" providerId="ADAL" clId="{23DACCF2-23D7-4192-B0C1-E2731B6B85A1}" dt="2022-05-25T10:05:03.912" v="2684"/>
          <ac:picMkLst>
            <pc:docMk/>
            <pc:sldMk cId="1795209886" sldId="281"/>
            <ac:picMk id="5" creationId="{8E3E0949-E8FD-403C-B645-D6FC2E5F1A2B}"/>
          </ac:picMkLst>
        </pc:picChg>
        <pc:picChg chg="add del mod">
          <ac:chgData name="Wee Chong OON (NP)" userId="19b35abc-dbd4-44ab-bb9c-b5c8515f4157" providerId="ADAL" clId="{23DACCF2-23D7-4192-B0C1-E2731B6B85A1}" dt="2022-05-25T10:05:58.895" v="2685"/>
          <ac:picMkLst>
            <pc:docMk/>
            <pc:sldMk cId="1795209886" sldId="281"/>
            <ac:picMk id="6" creationId="{8D7D2A62-18DE-4DE6-A522-CC317B59F51B}"/>
          </ac:picMkLst>
        </pc:picChg>
        <pc:picChg chg="add mod">
          <ac:chgData name="Wee Chong OON (NP)" userId="19b35abc-dbd4-44ab-bb9c-b5c8515f4157" providerId="ADAL" clId="{23DACCF2-23D7-4192-B0C1-E2731B6B85A1}" dt="2022-05-25T10:05:58.895" v="2685"/>
          <ac:picMkLst>
            <pc:docMk/>
            <pc:sldMk cId="1795209886" sldId="281"/>
            <ac:picMk id="7" creationId="{1D9DC5FA-6AE0-48FA-A41D-AE8E11ED23AB}"/>
          </ac:picMkLst>
        </pc:picChg>
      </pc:sldChg>
      <pc:sldChg chg="addSp delSp del">
        <pc:chgData name="Wee Chong OON (NP)" userId="19b35abc-dbd4-44ab-bb9c-b5c8515f4157" providerId="ADAL" clId="{23DACCF2-23D7-4192-B0C1-E2731B6B85A1}" dt="2022-05-25T08:07:46.213" v="17" actId="2696"/>
        <pc:sldMkLst>
          <pc:docMk/>
          <pc:sldMk cId="1921096137" sldId="288"/>
        </pc:sldMkLst>
        <pc:spChg chg="add del">
          <ac:chgData name="Wee Chong OON (NP)" userId="19b35abc-dbd4-44ab-bb9c-b5c8515f4157" providerId="ADAL" clId="{23DACCF2-23D7-4192-B0C1-E2731B6B85A1}" dt="2022-05-25T08:07:23.725" v="1"/>
          <ac:spMkLst>
            <pc:docMk/>
            <pc:sldMk cId="1921096137" sldId="288"/>
            <ac:spMk id="2" creationId="{0B87F26D-7763-4027-B587-F84D8838DF65}"/>
          </ac:spMkLst>
        </pc:spChg>
      </pc:sldChg>
      <pc:sldChg chg="addSp modSp modTransition modNotesTx">
        <pc:chgData name="Wee Chong OON (NP)" userId="19b35abc-dbd4-44ab-bb9c-b5c8515f4157" providerId="ADAL" clId="{23DACCF2-23D7-4192-B0C1-E2731B6B85A1}" dt="2022-05-25T10:04:00.579" v="2682"/>
        <pc:sldMkLst>
          <pc:docMk/>
          <pc:sldMk cId="2248942588" sldId="289"/>
        </pc:sldMkLst>
        <pc:picChg chg="add mod">
          <ac:chgData name="Wee Chong OON (NP)" userId="19b35abc-dbd4-44ab-bb9c-b5c8515f4157" providerId="ADAL" clId="{23DACCF2-23D7-4192-B0C1-E2731B6B85A1}" dt="2022-05-25T10:04:00.579" v="2682"/>
          <ac:picMkLst>
            <pc:docMk/>
            <pc:sldMk cId="2248942588" sldId="289"/>
            <ac:picMk id="4" creationId="{74EA8082-D5A5-455A-915E-53D8A861C566}"/>
          </ac:picMkLst>
        </pc:picChg>
      </pc:sldChg>
      <pc:sldChg chg="addSp delSp modSp modTransition modNotesTx">
        <pc:chgData name="Wee Chong OON (NP)" userId="19b35abc-dbd4-44ab-bb9c-b5c8515f4157" providerId="ADAL" clId="{23DACCF2-23D7-4192-B0C1-E2731B6B85A1}" dt="2022-05-25T10:06:39.889" v="2693"/>
        <pc:sldMkLst>
          <pc:docMk/>
          <pc:sldMk cId="227991405" sldId="290"/>
        </pc:sldMkLst>
        <pc:picChg chg="add del mod">
          <ac:chgData name="Wee Chong OON (NP)" userId="19b35abc-dbd4-44ab-bb9c-b5c8515f4157" providerId="ADAL" clId="{23DACCF2-23D7-4192-B0C1-E2731B6B85A1}" dt="2022-05-25T10:06:39.889" v="2693"/>
          <ac:picMkLst>
            <pc:docMk/>
            <pc:sldMk cId="227991405" sldId="290"/>
            <ac:picMk id="4" creationId="{15D59F24-6B18-4F95-BAB6-9DF21D56B0C5}"/>
          </ac:picMkLst>
        </pc:picChg>
        <pc:picChg chg="add mod">
          <ac:chgData name="Wee Chong OON (NP)" userId="19b35abc-dbd4-44ab-bb9c-b5c8515f4157" providerId="ADAL" clId="{23DACCF2-23D7-4192-B0C1-E2731B6B85A1}" dt="2022-05-25T10:06:39.889" v="2693"/>
          <ac:picMkLst>
            <pc:docMk/>
            <pc:sldMk cId="227991405" sldId="290"/>
            <ac:picMk id="5" creationId="{63B4F04D-51A8-4503-8853-4918E78B1A54}"/>
          </ac:picMkLst>
        </pc:picChg>
      </pc:sldChg>
      <pc:sldChg chg="modSp add modTransition">
        <pc:chgData name="Wee Chong OON (NP)" userId="19b35abc-dbd4-44ab-bb9c-b5c8515f4157" providerId="ADAL" clId="{23DACCF2-23D7-4192-B0C1-E2731B6B85A1}" dt="2022-05-25T10:00:36.743" v="2681"/>
        <pc:sldMkLst>
          <pc:docMk/>
          <pc:sldMk cId="1919840201" sldId="368"/>
        </pc:sldMkLst>
        <pc:spChg chg="mod">
          <ac:chgData name="Wee Chong OON (NP)" userId="19b35abc-dbd4-44ab-bb9c-b5c8515f4157" providerId="ADAL" clId="{23DACCF2-23D7-4192-B0C1-E2731B6B85A1}" dt="2022-05-25T08:07:43.134" v="16" actId="20577"/>
          <ac:spMkLst>
            <pc:docMk/>
            <pc:sldMk cId="1919840201" sldId="368"/>
            <ac:spMk id="8"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5/23/2023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p3>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go again – it’s another lesson on repetition structures. In the previous lesson, we whiled away our time by talking about while loops, and in terms of functionality, the while loop is the only loop you need. However, there is a very common programming task that is a little bit clumsy to do with a while loop, which is when you want to execute the loop a fixed number of times, such as exactly 5 times, or to process every item in a list. Although we can do it with a while loop by having a counter variable and adding to it until it hits the target number, this is slightly troublesome since you need to make sure to increment the counter properly.</a:t>
            </a:r>
          </a:p>
          <a:p>
            <a:endParaRPr lang="en-US" dirty="0"/>
          </a:p>
          <a:p>
            <a:r>
              <a:rPr lang="en-US" dirty="0"/>
              <a:t>For such cases, it is more convenient to use another type of selection structure, called a for loop.</a:t>
            </a:r>
          </a:p>
        </p:txBody>
      </p:sp>
      <p:sp>
        <p:nvSpPr>
          <p:cNvPr id="4" name="Slide Number Placeholder 3"/>
          <p:cNvSpPr>
            <a:spLocks noGrp="1"/>
          </p:cNvSpPr>
          <p:nvPr>
            <p:ph type="sldNum" sz="quarter" idx="10"/>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23695674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do this in another way, by traversing </a:t>
            </a:r>
            <a:r>
              <a:rPr lang="en-US" dirty="0" err="1"/>
              <a:t>temp_list</a:t>
            </a:r>
            <a:r>
              <a:rPr lang="en-US" dirty="0"/>
              <a:t> directly. Rather than using a value index to go through a list of integers and using it to index </a:t>
            </a:r>
            <a:r>
              <a:rPr lang="en-US" dirty="0" err="1"/>
              <a:t>temp_list</a:t>
            </a:r>
            <a:r>
              <a:rPr lang="en-US" dirty="0"/>
              <a:t>, we can instead use “for temp in </a:t>
            </a:r>
            <a:r>
              <a:rPr lang="en-US" dirty="0" err="1"/>
              <a:t>temp_list</a:t>
            </a:r>
            <a:r>
              <a:rPr lang="en-US" dirty="0"/>
              <a:t>:”. In this case, in each iteration, temp will contain the value of an element in </a:t>
            </a:r>
            <a:r>
              <a:rPr lang="en-US" dirty="0" err="1"/>
              <a:t>temp_list</a:t>
            </a:r>
            <a:r>
              <a:rPr lang="en-US" dirty="0"/>
              <a:t>, so we can just directly increment total by temp, and this loop will automatically end once we run out of elements in </a:t>
            </a:r>
            <a:r>
              <a:rPr lang="en-US" dirty="0" err="1"/>
              <a:t>temp_list</a:t>
            </a:r>
            <a:r>
              <a:rPr lang="en-US" dirty="0"/>
              <a:t> to traverse.</a:t>
            </a:r>
          </a:p>
          <a:p>
            <a:endParaRPr lang="en-US" dirty="0"/>
          </a:p>
          <a:p>
            <a:r>
              <a:rPr lang="en-US" dirty="0"/>
              <a:t>So, which method is best? The answer is, it depends. All three methods are correct, but depending on the specifics of the problem, one of them may be preferable. As you tackle more complex problems, use the method that fits the problem best.</a:t>
            </a:r>
          </a:p>
        </p:txBody>
      </p:sp>
      <p:sp>
        <p:nvSpPr>
          <p:cNvPr id="4" name="Slide Number Placeholder 3"/>
          <p:cNvSpPr>
            <a:spLocks noGrp="1"/>
          </p:cNvSpPr>
          <p:nvPr>
            <p:ph type="sldNum" sz="quarter" idx="5"/>
          </p:nvPr>
        </p:nvSpPr>
        <p:spPr/>
        <p:txBody>
          <a:bodyPr/>
          <a:lstStyle/>
          <a:p>
            <a:fld id="{26B286DB-C50B-484C-A5B6-2AE944CA4CB5}" type="slidenum">
              <a:rPr lang="en-US" smtClean="0"/>
              <a:pPr/>
              <a:t>10</a:t>
            </a:fld>
            <a:endParaRPr lang="en-US"/>
          </a:p>
        </p:txBody>
      </p:sp>
    </p:spTree>
    <p:extLst>
      <p:ext uri="{BB962C8B-B14F-4D97-AF65-F5344CB8AC3E}">
        <p14:creationId xmlns:p14="http://schemas.microsoft.com/office/powerpoint/2010/main" val="3354732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Let’s end our lesson by revisiting our old friends break and continue. These two statements work exactly the same way in for loops as they do in while loops.</a:t>
            </a:r>
          </a:p>
          <a:p>
            <a:endParaRPr lang="en-US" altLang="en-US" dirty="0"/>
          </a:p>
          <a:p>
            <a:r>
              <a:rPr lang="en-US" altLang="en-US" dirty="0"/>
              <a:t>That’s it. Programming is easy.</a:t>
            </a:r>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11</a:t>
            </a:fld>
            <a:endParaRPr lang="en-GB" altLang="en-US" sz="1000">
              <a:latin typeface="Arial" charset="0"/>
            </a:endParaRPr>
          </a:p>
        </p:txBody>
      </p:sp>
    </p:spTree>
    <p:extLst>
      <p:ext uri="{BB962C8B-B14F-4D97-AF65-F5344CB8AC3E}">
        <p14:creationId xmlns:p14="http://schemas.microsoft.com/office/powerpoint/2010/main" val="813761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Nah, we’re not going to end the lesson like that. Let’s go back to our temperature sensor example. Suppose we now want to write a for loop to check if any reading exceeds 25 degrees Celsius. If so, a warning message is printed and the loop ends.</a:t>
            </a:r>
          </a:p>
        </p:txBody>
      </p:sp>
      <p:sp>
        <p:nvSpPr>
          <p:cNvPr id="4" name="Slide Number Placeholder 3"/>
          <p:cNvSpPr>
            <a:spLocks noGrp="1"/>
          </p:cNvSpPr>
          <p:nvPr>
            <p:ph type="sldNum" sz="quarter" idx="5"/>
          </p:nvPr>
        </p:nvSpPr>
        <p:spPr/>
        <p:txBody>
          <a:bodyPr/>
          <a:lstStyle/>
          <a:p>
            <a:fld id="{26B286DB-C50B-484C-A5B6-2AE944CA4CB5}" type="slidenum">
              <a:rPr lang="en-US" smtClean="0"/>
              <a:pPr/>
              <a:t>12</a:t>
            </a:fld>
            <a:endParaRPr lang="en-US"/>
          </a:p>
        </p:txBody>
      </p:sp>
    </p:spTree>
    <p:extLst>
      <p:ext uri="{BB962C8B-B14F-4D97-AF65-F5344CB8AC3E}">
        <p14:creationId xmlns:p14="http://schemas.microsoft.com/office/powerpoint/2010/main" val="16932029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do it this way. We go through each value using a for loop. For each value temp in the list, we check if it is greater than the threshold temperature. If it is, we print a warning message and end the loop using the break statement.</a:t>
            </a:r>
          </a:p>
        </p:txBody>
      </p:sp>
      <p:sp>
        <p:nvSpPr>
          <p:cNvPr id="4" name="Slide Number Placeholder 3"/>
          <p:cNvSpPr>
            <a:spLocks noGrp="1"/>
          </p:cNvSpPr>
          <p:nvPr>
            <p:ph type="sldNum" sz="quarter" idx="5"/>
          </p:nvPr>
        </p:nvSpPr>
        <p:spPr/>
        <p:txBody>
          <a:bodyPr/>
          <a:lstStyle/>
          <a:p>
            <a:fld id="{26B286DB-C50B-484C-A5B6-2AE944CA4CB5}" type="slidenum">
              <a:rPr lang="en-US" smtClean="0"/>
              <a:pPr/>
              <a:t>13</a:t>
            </a:fld>
            <a:endParaRPr lang="en-US"/>
          </a:p>
        </p:txBody>
      </p:sp>
    </p:spTree>
    <p:extLst>
      <p:ext uri="{BB962C8B-B14F-4D97-AF65-F5344CB8AC3E}">
        <p14:creationId xmlns:p14="http://schemas.microsoft.com/office/powerpoint/2010/main" val="953247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alternative. Instead of using “for temp in </a:t>
            </a:r>
            <a:r>
              <a:rPr lang="en-US" dirty="0" err="1"/>
              <a:t>temp_list</a:t>
            </a:r>
            <a:r>
              <a:rPr lang="en-US" dirty="0"/>
              <a:t>”, we make use of range from 0 to the length of </a:t>
            </a:r>
            <a:r>
              <a:rPr lang="en-US" dirty="0" err="1"/>
              <a:t>temp_list</a:t>
            </a:r>
            <a:r>
              <a:rPr lang="en-US" dirty="0"/>
              <a:t> to access the values in </a:t>
            </a:r>
            <a:r>
              <a:rPr lang="en-US" dirty="0" err="1"/>
              <a:t>temp_list</a:t>
            </a:r>
            <a:r>
              <a:rPr lang="en-US" dirty="0"/>
              <a:t> using their index.</a:t>
            </a:r>
          </a:p>
        </p:txBody>
      </p:sp>
      <p:sp>
        <p:nvSpPr>
          <p:cNvPr id="4" name="Slide Number Placeholder 3"/>
          <p:cNvSpPr>
            <a:spLocks noGrp="1"/>
          </p:cNvSpPr>
          <p:nvPr>
            <p:ph type="sldNum" sz="quarter" idx="5"/>
          </p:nvPr>
        </p:nvSpPr>
        <p:spPr/>
        <p:txBody>
          <a:bodyPr/>
          <a:lstStyle/>
          <a:p>
            <a:fld id="{26B286DB-C50B-484C-A5B6-2AE944CA4CB5}" type="slidenum">
              <a:rPr lang="en-US" smtClean="0"/>
              <a:pPr/>
              <a:t>14</a:t>
            </a:fld>
            <a:endParaRPr lang="en-US"/>
          </a:p>
        </p:txBody>
      </p:sp>
    </p:spTree>
    <p:extLst>
      <p:ext uri="{BB962C8B-B14F-4D97-AF65-F5344CB8AC3E}">
        <p14:creationId xmlns:p14="http://schemas.microsoft.com/office/powerpoint/2010/main" val="27501773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 Remember earlier when we were calculating the average temperature reading for the day? Now, what if we also want to find the highest temperature reading of the day at the same time? We could solve this problem using continue.</a:t>
            </a:r>
          </a:p>
        </p:txBody>
      </p:sp>
      <p:sp>
        <p:nvSpPr>
          <p:cNvPr id="4" name="Slide Number Placeholder 3"/>
          <p:cNvSpPr>
            <a:spLocks noGrp="1"/>
          </p:cNvSpPr>
          <p:nvPr>
            <p:ph type="sldNum" sz="quarter" idx="5"/>
          </p:nvPr>
        </p:nvSpPr>
        <p:spPr/>
        <p:txBody>
          <a:bodyPr/>
          <a:lstStyle/>
          <a:p>
            <a:fld id="{26B286DB-C50B-484C-A5B6-2AE944CA4CB5}" type="slidenum">
              <a:rPr lang="en-US" smtClean="0"/>
              <a:pPr/>
              <a:t>15</a:t>
            </a:fld>
            <a:endParaRPr lang="en-US"/>
          </a:p>
        </p:txBody>
      </p:sp>
    </p:spTree>
    <p:extLst>
      <p:ext uri="{BB962C8B-B14F-4D97-AF65-F5344CB8AC3E}">
        <p14:creationId xmlns:p14="http://schemas.microsoft.com/office/powerpoint/2010/main" val="40766068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assume that we will never get a temperature lower than zero. We are in Singapore after all, and our air cons are not that powerful. So in this code, we set the value of a variable highest to zero. We then go through each temp value in temp list and compare it with the current value of highest. If highest is greater than temp, then nothing needs to be done in this iteration, so we execute the statement continue. Otherwise, we know that temp is higher than the current value of highest, so we update highest with temp.</a:t>
            </a:r>
          </a:p>
        </p:txBody>
      </p:sp>
      <p:sp>
        <p:nvSpPr>
          <p:cNvPr id="4" name="Slide Number Placeholder 3"/>
          <p:cNvSpPr>
            <a:spLocks noGrp="1"/>
          </p:cNvSpPr>
          <p:nvPr>
            <p:ph type="sldNum" sz="quarter" idx="5"/>
          </p:nvPr>
        </p:nvSpPr>
        <p:spPr/>
        <p:txBody>
          <a:bodyPr/>
          <a:lstStyle/>
          <a:p>
            <a:fld id="{26B286DB-C50B-484C-A5B6-2AE944CA4CB5}" type="slidenum">
              <a:rPr lang="en-US" smtClean="0"/>
              <a:pPr/>
              <a:t>16</a:t>
            </a:fld>
            <a:endParaRPr lang="en-US"/>
          </a:p>
        </p:txBody>
      </p:sp>
    </p:spTree>
    <p:extLst>
      <p:ext uri="{BB962C8B-B14F-4D97-AF65-F5344CB8AC3E}">
        <p14:creationId xmlns:p14="http://schemas.microsoft.com/office/powerpoint/2010/main" val="21773905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is the corresponding code where we traverse </a:t>
            </a:r>
            <a:r>
              <a:rPr lang="en-US" dirty="0" err="1"/>
              <a:t>temp_list</a:t>
            </a:r>
            <a:r>
              <a:rPr lang="en-US" dirty="0"/>
              <a:t> using an index </a:t>
            </a:r>
            <a:r>
              <a:rPr lang="en-US" dirty="0" err="1"/>
              <a:t>i</a:t>
            </a:r>
            <a:r>
              <a:rPr lang="en-US" dirty="0"/>
              <a:t> instead.</a:t>
            </a:r>
          </a:p>
        </p:txBody>
      </p:sp>
      <p:sp>
        <p:nvSpPr>
          <p:cNvPr id="4" name="Slide Number Placeholder 3"/>
          <p:cNvSpPr>
            <a:spLocks noGrp="1"/>
          </p:cNvSpPr>
          <p:nvPr>
            <p:ph type="sldNum" sz="quarter" idx="5"/>
          </p:nvPr>
        </p:nvSpPr>
        <p:spPr/>
        <p:txBody>
          <a:bodyPr/>
          <a:lstStyle/>
          <a:p>
            <a:fld id="{26B286DB-C50B-484C-A5B6-2AE944CA4CB5}" type="slidenum">
              <a:rPr lang="en-US" smtClean="0"/>
              <a:pPr/>
              <a:t>17</a:t>
            </a:fld>
            <a:endParaRPr lang="en-US"/>
          </a:p>
        </p:txBody>
      </p:sp>
    </p:spTree>
    <p:extLst>
      <p:ext uri="{BB962C8B-B14F-4D97-AF65-F5344CB8AC3E}">
        <p14:creationId xmlns:p14="http://schemas.microsoft.com/office/powerpoint/2010/main" val="473945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18</a:t>
            </a:fld>
            <a:endParaRPr lang="en-GB" altLang="en-US" sz="1000">
              <a:latin typeface="Arial" charset="0"/>
            </a:endParaRPr>
          </a:p>
        </p:txBody>
      </p:sp>
    </p:spTree>
    <p:extLst>
      <p:ext uri="{BB962C8B-B14F-4D97-AF65-F5344CB8AC3E}">
        <p14:creationId xmlns:p14="http://schemas.microsoft.com/office/powerpoint/2010/main" val="27597066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that, we are done with for loops. We have gone through how a for loop can traverse through a list, and how we can use the range function with the for loop in order to have the loop iterate for a fixed number of times. Finally, we note that break and continue also works in for loops, just like for while loops.</a:t>
            </a:r>
          </a:p>
        </p:txBody>
      </p:sp>
      <p:sp>
        <p:nvSpPr>
          <p:cNvPr id="4" name="Slide Number Placeholder 3"/>
          <p:cNvSpPr>
            <a:spLocks noGrp="1"/>
          </p:cNvSpPr>
          <p:nvPr>
            <p:ph type="sldNum" sz="quarter" idx="5"/>
          </p:nvPr>
        </p:nvSpPr>
        <p:spPr/>
        <p:txBody>
          <a:bodyPr/>
          <a:lstStyle/>
          <a:p>
            <a:fld id="{26B286DB-C50B-484C-A5B6-2AE944CA4CB5}" type="slidenum">
              <a:rPr lang="en-US" smtClean="0"/>
              <a:pPr/>
              <a:t>19</a:t>
            </a:fld>
            <a:endParaRPr lang="en-US"/>
          </a:p>
        </p:txBody>
      </p:sp>
    </p:spTree>
    <p:extLst>
      <p:ext uri="{BB962C8B-B14F-4D97-AF65-F5344CB8AC3E}">
        <p14:creationId xmlns:p14="http://schemas.microsoft.com/office/powerpoint/2010/main" val="1521634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so in this lesson, we will cover the for loop. The format may seem a bit strange to you initially, but once you get used to it, you will find that the for loop is a really convenient tool to use in many cases.</a:t>
            </a:r>
          </a:p>
        </p:txBody>
      </p:sp>
      <p:sp>
        <p:nvSpPr>
          <p:cNvPr id="4" name="Slide Number Placeholder 3"/>
          <p:cNvSpPr>
            <a:spLocks noGrp="1"/>
          </p:cNvSpPr>
          <p:nvPr>
            <p:ph type="sldNum" sz="quarter" idx="10"/>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41511267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 are done with loops. Well, not really, because we also want to see what happens when we have loops within loops. It’s madness, madness I tell you!</a:t>
            </a:r>
          </a:p>
          <a:p>
            <a:endParaRPr lang="en-US" dirty="0"/>
          </a:p>
          <a:p>
            <a:r>
              <a:rPr lang="en-US" dirty="0"/>
              <a:t>Anyway, here are a couple of links you can follow if you would like to learn more about loops in Python. Until next time, remember to keep up with current events and trends. Because it’s important to always stay in the loop.</a:t>
            </a:r>
          </a:p>
        </p:txBody>
      </p:sp>
      <p:sp>
        <p:nvSpPr>
          <p:cNvPr id="4" name="Slide Number Placeholder 3"/>
          <p:cNvSpPr>
            <a:spLocks noGrp="1"/>
          </p:cNvSpPr>
          <p:nvPr>
            <p:ph type="sldNum" sz="quarter" idx="5"/>
          </p:nvPr>
        </p:nvSpPr>
        <p:spPr/>
        <p:txBody>
          <a:bodyPr/>
          <a:lstStyle/>
          <a:p>
            <a:fld id="{26B286DB-C50B-484C-A5B6-2AE944CA4CB5}" type="slidenum">
              <a:rPr lang="en-US" smtClean="0"/>
              <a:pPr/>
              <a:t>20</a:t>
            </a:fld>
            <a:endParaRPr lang="en-US"/>
          </a:p>
        </p:txBody>
      </p:sp>
    </p:spTree>
    <p:extLst>
      <p:ext uri="{BB962C8B-B14F-4D97-AF65-F5344CB8AC3E}">
        <p14:creationId xmlns:p14="http://schemas.microsoft.com/office/powerpoint/2010/main" val="41625823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does the for loop work? In English, it implements the logic of “for each item in a list, do something”. For example, for each item in this all-you-can-eat buffet, sample one item. It’s the Singaporean way.</a:t>
            </a:r>
          </a:p>
          <a:p>
            <a:endParaRPr lang="en-US" dirty="0"/>
          </a:p>
          <a:p>
            <a:r>
              <a:rPr lang="en-US" dirty="0"/>
              <a:t>This flowchart shows how the for loop works. Given a list, Python tries to retrieve the next item. If this is successful, it will execute the block of statements in the loop body, and then go back to try to retrieve the next item. This continues until the retrieval fails, which happens when you run out of items in the list, whereupon the loop ends. By default, the for loop will retrieve the items sequentially from the start to the end of the list.</a:t>
            </a:r>
          </a:p>
          <a:p>
            <a:endParaRPr lang="en-US" dirty="0"/>
          </a:p>
          <a:p>
            <a:r>
              <a:rPr lang="en-US" dirty="0"/>
              <a:t>This is how it is written in Python. For item in list colon, execute the statements that are indented below. For example, we could have this list </a:t>
            </a:r>
            <a:r>
              <a:rPr lang="en-US" dirty="0" err="1"/>
              <a:t>prime_list</a:t>
            </a:r>
            <a:r>
              <a:rPr lang="en-US" dirty="0"/>
              <a:t>, and this loop for prime in </a:t>
            </a:r>
            <a:r>
              <a:rPr lang="en-US" dirty="0" err="1"/>
              <a:t>prime_list</a:t>
            </a:r>
            <a:r>
              <a:rPr lang="en-US" dirty="0"/>
              <a:t>: print(prime). This program will print the numbers 2, 3, 5 and 7 in separate lines. Note that you can use any legal identifier in place of prime, and what happens is that in each iteration, that variable will take the value of the corresponding item in the list. This is why print(prime) works, because in each iteration prime takes the value of an item in the list.</a:t>
            </a:r>
          </a:p>
          <a:p>
            <a:endParaRPr lang="en-US" dirty="0"/>
          </a:p>
        </p:txBody>
      </p:sp>
      <p:sp>
        <p:nvSpPr>
          <p:cNvPr id="4" name="Slide Number Placeholder 3"/>
          <p:cNvSpPr>
            <a:spLocks noGrp="1"/>
          </p:cNvSpPr>
          <p:nvPr>
            <p:ph type="sldNum" sz="quarter" idx="5"/>
          </p:nvPr>
        </p:nvSpPr>
        <p:spPr/>
        <p:txBody>
          <a:bodyPr/>
          <a:lstStyle/>
          <a:p>
            <a:fld id="{26B286DB-C50B-484C-A5B6-2AE944CA4CB5}" type="slidenum">
              <a:rPr lang="en-US" smtClean="0"/>
              <a:pPr/>
              <a:t>3</a:t>
            </a:fld>
            <a:endParaRPr lang="en-US"/>
          </a:p>
        </p:txBody>
      </p:sp>
    </p:spTree>
    <p:extLst>
      <p:ext uri="{BB962C8B-B14F-4D97-AF65-F5344CB8AC3E}">
        <p14:creationId xmlns:p14="http://schemas.microsoft.com/office/powerpoint/2010/main" val="14546319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wait, what about executing a loop a fixed number of times, say, exactly 5 times? Well, that’s the same as going through a list with 5 items in it, so Python provides the range function. What range does is that it creates an immutable list, meaning you are not allowed to change the elements in the list. Inside this list is an arithmetic progression, which is a sequence of numbers where the difference between two successive numbers are the same throughout.</a:t>
            </a:r>
          </a:p>
          <a:p>
            <a:endParaRPr lang="en-US" dirty="0"/>
          </a:p>
          <a:p>
            <a:r>
              <a:rPr lang="en-US" dirty="0"/>
              <a:t>So what you need to do is tell the range function what kind of list you want to create, and then you can use the for loop to iterate through that list. Let’s see how we can do that.</a:t>
            </a:r>
          </a:p>
        </p:txBody>
      </p:sp>
      <p:sp>
        <p:nvSpPr>
          <p:cNvPr id="4" name="Slide Number Placeholder 3"/>
          <p:cNvSpPr>
            <a:spLocks noGrp="1"/>
          </p:cNvSpPr>
          <p:nvPr>
            <p:ph type="sldNum" sz="quarter" idx="10"/>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35089067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range function can take 1, 2 or 3 parameters. If it takes one parameter, that’s the stop value, and range will create a list containing integers starting from zero all the way up to but not including this number. So if we say range(10), the list containing 0, 1, 2, all the way up to 9 will be created. This is a very important thing to remember: the lists start from zero and end at one less than the stop value.</a:t>
            </a:r>
          </a:p>
          <a:p>
            <a:endParaRPr lang="en-US" dirty="0"/>
          </a:p>
          <a:p>
            <a:r>
              <a:rPr lang="en-US" dirty="0"/>
              <a:t>What if we don’t want to start at zero? Then we use two parameters, and the first parameter will be the start value. So range(3, 10) returns the list 3, 4, 5, all the way up to 9.</a:t>
            </a:r>
          </a:p>
          <a:p>
            <a:endParaRPr lang="en-US" dirty="0"/>
          </a:p>
          <a:p>
            <a:r>
              <a:rPr lang="en-US" dirty="0"/>
              <a:t>Finally, what if we don’t want the values to go up by 1? Then we can use a third parameter to define the step size. So range(3, 10, 2) returns the list containing 3, 5, 7, 9.</a:t>
            </a:r>
          </a:p>
          <a:p>
            <a:endParaRPr lang="en-US" dirty="0"/>
          </a:p>
          <a:p>
            <a:r>
              <a:rPr lang="en-US" dirty="0"/>
              <a:t>Oh, and range is pretty flexible. Although all parameters must be integers, all of them can be positive or negative. Let’s check out a few more examples.</a:t>
            </a:r>
          </a:p>
        </p:txBody>
      </p:sp>
      <p:sp>
        <p:nvSpPr>
          <p:cNvPr id="4" name="Slide Number Placeholder 3"/>
          <p:cNvSpPr>
            <a:spLocks noGrp="1"/>
          </p:cNvSpPr>
          <p:nvPr>
            <p:ph type="sldNum" sz="quarter" idx="10"/>
          </p:nvPr>
        </p:nvSpPr>
        <p:spPr/>
        <p:txBody>
          <a:bodyPr/>
          <a:lstStyle/>
          <a:p>
            <a:fld id="{26B286DB-C50B-484C-A5B6-2AE944CA4CB5}" type="slidenum">
              <a:rPr lang="en-US" smtClean="0"/>
              <a:pPr/>
              <a:t>5</a:t>
            </a:fld>
            <a:endParaRPr lang="en-US"/>
          </a:p>
        </p:txBody>
      </p:sp>
    </p:spTree>
    <p:extLst>
      <p:ext uri="{BB962C8B-B14F-4D97-AF65-F5344CB8AC3E}">
        <p14:creationId xmlns:p14="http://schemas.microsoft.com/office/powerpoint/2010/main" val="18326900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this piece of code – for value in range(6): print value. This will print out the numbers 0, 1, 2, 3, 4 and 5 in separate lines. Note once again that the list starts at zero and ends at 1 less than the stop value, which is 5, although the total number of iterations is 6.</a:t>
            </a:r>
          </a:p>
          <a:p>
            <a:endParaRPr lang="en-US" dirty="0"/>
          </a:p>
          <a:p>
            <a:r>
              <a:rPr lang="en-US" dirty="0"/>
              <a:t>The next piece of code prints out the values -2, -1, 0, 1, 2 and 3. As you can see, range can accept negative values.</a:t>
            </a:r>
          </a:p>
          <a:p>
            <a:endParaRPr lang="en-US" dirty="0"/>
          </a:p>
          <a:p>
            <a:r>
              <a:rPr lang="en-US" dirty="0"/>
              <a:t>The next piece of code demonstrates how you can use the step value to create a list of descending numbers. The function range(7, -5, -3) creates a list that starts from 7, and then keeps reducing the values by 3 until it hits -5. In this case, it will print 7, 4, 1, and -2. The next value would be -5, but since we never include the stop value, we don’t print -5 itself.</a:t>
            </a:r>
          </a:p>
          <a:p>
            <a:endParaRPr lang="en-US" dirty="0"/>
          </a:p>
          <a:p>
            <a:r>
              <a:rPr lang="en-US" dirty="0"/>
              <a:t>Finally, what happens if we do something weird like range(2, 15, -2)? That tells range to create a list starting from 2 and ending at 15, but reducing the value by 2 each time, so it will never reach 15. Will this be an error? Will it be an infinite loop? Turns out no, range returns an empty list and the loop just never runs. Bear this in mind – if you are writing a for loop but it never executes, it could be that the list is empty.</a:t>
            </a:r>
          </a:p>
        </p:txBody>
      </p:sp>
      <p:sp>
        <p:nvSpPr>
          <p:cNvPr id="4" name="Slide Number Placeholder 3"/>
          <p:cNvSpPr>
            <a:spLocks noGrp="1"/>
          </p:cNvSpPr>
          <p:nvPr>
            <p:ph type="sldNum" sz="quarter" idx="5"/>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37462429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an example with 3 possible solutions. Suppose the is a sensor in a room that measures the temperature every hour, and all 24 temperature values for one day are stored in a single list. Given this list, let’s try to calculate the average temperature reading for the day. We will do this three different ways: using a while loop, using a for loop with the range function, and using a for loop with the list directly.</a:t>
            </a:r>
          </a:p>
        </p:txBody>
      </p:sp>
      <p:sp>
        <p:nvSpPr>
          <p:cNvPr id="4" name="Slide Number Placeholder 3"/>
          <p:cNvSpPr>
            <a:spLocks noGrp="1"/>
          </p:cNvSpPr>
          <p:nvPr>
            <p:ph type="sldNum" sz="quarter" idx="5"/>
          </p:nvPr>
        </p:nvSpPr>
        <p:spPr/>
        <p:txBody>
          <a:bodyPr/>
          <a:lstStyle/>
          <a:p>
            <a:fld id="{26B286DB-C50B-484C-A5B6-2AE944CA4CB5}" type="slidenum">
              <a:rPr lang="en-US" smtClean="0"/>
              <a:pPr/>
              <a:t>7</a:t>
            </a:fld>
            <a:endParaRPr lang="en-US"/>
          </a:p>
        </p:txBody>
      </p:sp>
    </p:spTree>
    <p:extLst>
      <p:ext uri="{BB962C8B-B14F-4D97-AF65-F5344CB8AC3E}">
        <p14:creationId xmlns:p14="http://schemas.microsoft.com/office/powerpoint/2010/main" val="34807933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assume we have this list of floats called </a:t>
            </a:r>
            <a:r>
              <a:rPr lang="en-US" dirty="0" err="1"/>
              <a:t>temp_list</a:t>
            </a:r>
            <a:r>
              <a:rPr lang="en-US" dirty="0"/>
              <a:t> containing 24 temperature values. To get the average, we will need to total up all the values, then divide by 24. So we start with a variable called total initialized to zero, which we will use to keep a running total of all the temperature values. We then declare another variable index representing the index of the current item we are processing in the list. Then, while index is less than the length of </a:t>
            </a:r>
            <a:r>
              <a:rPr lang="en-US" dirty="0" err="1"/>
              <a:t>temp_list</a:t>
            </a:r>
            <a:r>
              <a:rPr lang="en-US" dirty="0"/>
              <a:t>, add the value of </a:t>
            </a:r>
            <a:r>
              <a:rPr lang="en-US" dirty="0" err="1"/>
              <a:t>temp_list</a:t>
            </a:r>
            <a:r>
              <a:rPr lang="en-US" dirty="0"/>
              <a:t>[index] to total, and then increment index by 1. In this way, we will go through element zero, one, all the way to element 23, adding each value to total. Then, when index becomes 24, it is no longer less than the length of the list, so the loop ends. Finally, we calculate the average by taking the total and dividing by the length of </a:t>
            </a:r>
            <a:r>
              <a:rPr lang="en-US" dirty="0" err="1"/>
              <a:t>temp_list</a:t>
            </a:r>
            <a:r>
              <a:rPr lang="en-US" dirty="0"/>
              <a:t>.</a:t>
            </a:r>
          </a:p>
          <a:p>
            <a:endParaRPr lang="en-US" dirty="0"/>
          </a:p>
          <a:p>
            <a:r>
              <a:rPr lang="en-US" dirty="0"/>
              <a:t>Since you are all experts on while loops, this code should make sense. In the next slide, let’s see how we can do the same thing using a for loop with the range function.</a:t>
            </a:r>
          </a:p>
        </p:txBody>
      </p:sp>
      <p:sp>
        <p:nvSpPr>
          <p:cNvPr id="4" name="Slide Number Placeholder 3"/>
          <p:cNvSpPr>
            <a:spLocks noGrp="1"/>
          </p:cNvSpPr>
          <p:nvPr>
            <p:ph type="sldNum" sz="quarter" idx="5"/>
          </p:nvPr>
        </p:nvSpPr>
        <p:spPr/>
        <p:txBody>
          <a:bodyPr/>
          <a:lstStyle/>
          <a:p>
            <a:fld id="{26B286DB-C50B-484C-A5B6-2AE944CA4CB5}" type="slidenum">
              <a:rPr lang="en-US" smtClean="0"/>
              <a:pPr/>
              <a:t>8</a:t>
            </a:fld>
            <a:endParaRPr lang="en-US"/>
          </a:p>
        </p:txBody>
      </p:sp>
    </p:spTree>
    <p:extLst>
      <p:ext uri="{BB962C8B-B14F-4D97-AF65-F5344CB8AC3E}">
        <p14:creationId xmlns:p14="http://schemas.microsoft.com/office/powerpoint/2010/main" val="8722361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again, we set total to be zero. Next, we create the loop with “for index in range(</a:t>
            </a:r>
            <a:r>
              <a:rPr lang="en-US" dirty="0" err="1"/>
              <a:t>len</a:t>
            </a:r>
            <a:r>
              <a:rPr lang="en-US" dirty="0"/>
              <a:t>(</a:t>
            </a:r>
            <a:r>
              <a:rPr lang="en-US" dirty="0" err="1"/>
              <a:t>temp_list</a:t>
            </a:r>
            <a:r>
              <a:rPr lang="en-US" dirty="0"/>
              <a:t>)):”. Since there are 24 elements in </a:t>
            </a:r>
            <a:r>
              <a:rPr lang="en-US" dirty="0" err="1"/>
              <a:t>temp_list</a:t>
            </a:r>
            <a:r>
              <a:rPr lang="en-US" dirty="0"/>
              <a:t>, the range function will create a list containing the integers 0 to 23, and index will take each value in order inside the loop body. In each iteration, we increment total with the value at </a:t>
            </a:r>
            <a:r>
              <a:rPr lang="en-US" dirty="0" err="1"/>
              <a:t>temp_list</a:t>
            </a:r>
            <a:r>
              <a:rPr lang="en-US" dirty="0"/>
              <a:t>[index], so by the end of the loop, we will have totaled up all the temperature values. Finally, after the loop ends, we calculate the average.</a:t>
            </a:r>
          </a:p>
          <a:p>
            <a:endParaRPr lang="en-US" dirty="0"/>
          </a:p>
          <a:p>
            <a:r>
              <a:rPr lang="en-US" dirty="0"/>
              <a:t>This code looks a bit neater than our previous while loop since we do not have to manually set and increment the value of index.</a:t>
            </a:r>
          </a:p>
        </p:txBody>
      </p:sp>
      <p:sp>
        <p:nvSpPr>
          <p:cNvPr id="4" name="Slide Number Placeholder 3"/>
          <p:cNvSpPr>
            <a:spLocks noGrp="1"/>
          </p:cNvSpPr>
          <p:nvPr>
            <p:ph type="sldNum" sz="quarter" idx="5"/>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9808696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6001643"/>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dirty="0">
                <a:solidFill>
                  <a:schemeClr val="tx1"/>
                </a:solidFill>
              </a:rPr>
              <a:t>7</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dirty="0"/>
              <a:t>&lt;&lt;Title&gt;&gt;</a:t>
            </a:r>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1" name="Rectangle 14"/>
          <p:cNvSpPr>
            <a:spLocks noChangeArrowheads="1"/>
          </p:cNvSpPr>
          <p:nvPr userDrawn="1"/>
        </p:nvSpPr>
        <p:spPr bwMode="auto">
          <a:xfrm>
            <a:off x="2895600" y="3429000"/>
            <a:ext cx="48006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4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2000" baseline="0" dirty="0">
                <a:latin typeface="Arial Narrow" pitchFamily="34" charset="0"/>
              </a:rPr>
              <a:t>Common ICT Programme</a:t>
            </a:r>
          </a:p>
          <a:p>
            <a:pPr algn="ctr">
              <a:lnSpc>
                <a:spcPct val="90000"/>
              </a:lnSpc>
              <a:spcBef>
                <a:spcPct val="20000"/>
              </a:spcBef>
              <a:buClr>
                <a:schemeClr val="tx2"/>
              </a:buClr>
              <a:buSzPct val="140000"/>
              <a:buFont typeface="Wingdings" pitchFamily="2" charset="2"/>
              <a:buNone/>
              <a:defRPr/>
            </a:pPr>
            <a:r>
              <a:rPr kumimoji="1" lang="en-GB" sz="2000" dirty="0">
                <a:latin typeface="Arial Narrow" pitchFamily="34" charset="0"/>
              </a:rPr>
              <a:t>Year 1 (2023/24), Semester 1</a:t>
            </a:r>
            <a:endParaRPr kumimoji="1" lang="en-GB" sz="4800" dirty="0">
              <a:effectLst>
                <a:outerShdw blurRad="38100" dist="38100" dir="2700000" algn="tl">
                  <a:srgbClr val="C0C0C0"/>
                </a:outerShdw>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rgbClr val="660033"/>
                </a:solidFill>
              </a:defRPr>
            </a:lvl1pPr>
            <a:lvl2pPr>
              <a:defRPr>
                <a:solidFill>
                  <a:srgbClr val="660033"/>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
        <p:nvSpPr>
          <p:cNvPr id="4" name="Title 3"/>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3"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pic>
        <p:nvPicPr>
          <p:cNvPr id="13" name="Picture 22" descr="School of ICT"/>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419600" y="6275387"/>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 19/05/2023</a:t>
            </a:r>
          </a:p>
        </p:txBody>
      </p:sp>
      <p:sp>
        <p:nvSpPr>
          <p:cNvPr id="15" name="Rectangle 15"/>
          <p:cNvSpPr txBox="1">
            <a:spLocks noChangeArrowheads="1"/>
          </p:cNvSpPr>
          <p:nvPr userDrawn="1"/>
        </p:nvSpPr>
        <p:spPr bwMode="auto">
          <a:xfrm>
            <a:off x="7086600" y="6275387"/>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7</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060BA082-8558-44A2-9264-CC3EF4F63173}"/>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
        <p:nvSpPr>
          <p:cNvPr id="16" name="Rectangle 15"/>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342900" indent="-342900" algn="l" rtl="0" eaLnBrk="0" fontAlgn="base" hangingPunct="0">
        <a:spcBef>
          <a:spcPct val="20000"/>
        </a:spcBef>
        <a:spcAft>
          <a:spcPct val="0"/>
        </a:spcAft>
        <a:buChar char="•"/>
        <a:defRPr sz="2800">
          <a:solidFill>
            <a:srgbClr val="640064"/>
          </a:solidFill>
          <a:latin typeface="+mn-lt"/>
          <a:ea typeface="+mn-ea"/>
          <a:cs typeface="+mn-cs"/>
        </a:defRPr>
      </a:lvl1pPr>
      <a:lvl2pPr marL="742950" indent="-285750" algn="l" rtl="0" eaLnBrk="0" fontAlgn="base" hangingPunct="0">
        <a:spcBef>
          <a:spcPct val="20000"/>
        </a:spcBef>
        <a:spcAft>
          <a:spcPct val="0"/>
        </a:spcAft>
        <a:buChar char="–"/>
        <a:defRPr sz="2400">
          <a:solidFill>
            <a:srgbClr val="640064"/>
          </a:solidFill>
          <a:latin typeface="+mn-lt"/>
          <a:cs typeface="+mn-cs"/>
        </a:defRPr>
      </a:lvl2pPr>
      <a:lvl3pPr marL="1143000" indent="-228600" algn="l" rtl="0" eaLnBrk="0" fontAlgn="base" hangingPunct="0">
        <a:spcBef>
          <a:spcPct val="20000"/>
        </a:spcBef>
        <a:spcAft>
          <a:spcPct val="0"/>
        </a:spcAft>
        <a:buChar char="•"/>
        <a:defRPr sz="2000">
          <a:solidFill>
            <a:srgbClr val="640064"/>
          </a:solidFill>
          <a:latin typeface="+mn-lt"/>
          <a:cs typeface="+mn-cs"/>
        </a:defRPr>
      </a:lvl3pPr>
      <a:lvl4pPr marL="1600200" indent="-228600" algn="l" rtl="0" eaLnBrk="0" fontAlgn="base" hangingPunct="0">
        <a:spcBef>
          <a:spcPct val="20000"/>
        </a:spcBef>
        <a:spcAft>
          <a:spcPct val="0"/>
        </a:spcAft>
        <a:buChar char="–"/>
        <a:defRPr>
          <a:solidFill>
            <a:srgbClr val="640064"/>
          </a:solidFill>
          <a:latin typeface="+mn-lt"/>
          <a:cs typeface="+mn-cs"/>
        </a:defRPr>
      </a:lvl4pPr>
      <a:lvl5pPr marL="2057400" indent="-228600" algn="l" rtl="0" eaLnBrk="0" fontAlgn="base" hangingPunct="0">
        <a:spcBef>
          <a:spcPct val="20000"/>
        </a:spcBef>
        <a:spcAft>
          <a:spcPct val="0"/>
        </a:spcAft>
        <a:buChar char="»"/>
        <a:defRPr>
          <a:solidFill>
            <a:srgbClr val="640064"/>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hyperlink" Target="https://www.learnpython.org/en/Loops" TargetMode="External"/><Relationship Id="rId5" Type="http://schemas.openxmlformats.org/officeDocument/2006/relationships/hyperlink" Target="https://docs.python.org/3/tutorial/controlflow.html" TargetMode="External"/><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5.m4a"/><Relationship Id="rId7" Type="http://schemas.openxmlformats.org/officeDocument/2006/relationships/image" Target="../media/image7.png"/><Relationship Id="rId2" Type="http://schemas.microsoft.com/office/2007/relationships/media" Target="../media/media5.m4a"/><Relationship Id="rId1" Type="http://schemas.openxmlformats.org/officeDocument/2006/relationships/tags" Target="../tags/tag2.xml"/><Relationship Id="rId6" Type="http://schemas.openxmlformats.org/officeDocument/2006/relationships/image" Target="../media/image6.png"/><Relationship Id="rId5" Type="http://schemas.openxmlformats.org/officeDocument/2006/relationships/notesSlide" Target="../notesSlides/notesSlide5.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9.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a:xfrm>
            <a:off x="1905000" y="2018046"/>
            <a:ext cx="6629400" cy="1200329"/>
          </a:xfrm>
        </p:spPr>
        <p:txBody>
          <a:bodyPr/>
          <a:lstStyle/>
          <a:p>
            <a:r>
              <a:rPr lang="en-GB" sz="3600" b="1">
                <a:latin typeface="Arial Narrow" panose="020B0606020202030204" pitchFamily="34" charset="0"/>
              </a:rPr>
              <a:t>Repetition Structure II</a:t>
            </a:r>
            <a:endParaRPr lang="en-GB" sz="3600" b="1" dirty="0">
              <a:latin typeface="Arial Narrow" panose="020B0606020202030204" pitchFamily="34" charset="0"/>
            </a:endParaRPr>
          </a:p>
          <a:p>
            <a:r>
              <a:rPr lang="en-GB" sz="3600" b="1" dirty="0">
                <a:latin typeface="Arial Narrow" panose="020B0606020202030204" pitchFamily="34" charset="0"/>
                <a:cs typeface="Courier New" panose="02070309020205020404" pitchFamily="49" charset="0"/>
              </a:rPr>
              <a:t>for</a:t>
            </a:r>
            <a:r>
              <a:rPr lang="en-GB" sz="3600" b="1" dirty="0">
                <a:latin typeface="Arial Narrow" panose="020B0606020202030204" pitchFamily="34" charset="0"/>
              </a:rPr>
              <a:t> loop and flow control </a:t>
            </a:r>
          </a:p>
        </p:txBody>
      </p:sp>
      <p:pic>
        <p:nvPicPr>
          <p:cNvPr id="2" name="Audio 1">
            <a:hlinkClick r:id="" action="ppaction://media"/>
            <a:extLst>
              <a:ext uri="{FF2B5EF4-FFF2-40B4-BE49-F238E27FC236}">
                <a16:creationId xmlns:a16="http://schemas.microsoft.com/office/drawing/2014/main" id="{ECD20936-3E5B-45F8-9A3A-3127DC5FEF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6643"/>
    </mc:Choice>
    <mc:Fallback xmlns="">
      <p:transition spd="slow" advTm="46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8991600" cy="563562"/>
          </a:xfrm>
        </p:spPr>
        <p:txBody>
          <a:bodyPr/>
          <a:lstStyle/>
          <a:p>
            <a:r>
              <a:rPr lang="en-US" dirty="0"/>
              <a:t>Solution with </a:t>
            </a:r>
            <a:r>
              <a:rPr lang="en-US" dirty="0">
                <a:latin typeface="Courier New" panose="02070309020205020404" pitchFamily="49" charset="0"/>
                <a:cs typeface="Courier New" panose="02070309020205020404" pitchFamily="49" charset="0"/>
              </a:rPr>
              <a:t>for </a:t>
            </a:r>
            <a:r>
              <a:rPr lang="en-US" dirty="0"/>
              <a:t>loop</a:t>
            </a:r>
          </a:p>
        </p:txBody>
      </p:sp>
      <p:sp>
        <p:nvSpPr>
          <p:cNvPr id="3" name="Content Placeholder 2"/>
          <p:cNvSpPr>
            <a:spLocks noGrp="1"/>
          </p:cNvSpPr>
          <p:nvPr>
            <p:ph idx="1"/>
          </p:nvPr>
        </p:nvSpPr>
        <p:spPr>
          <a:xfrm>
            <a:off x="76200" y="884238"/>
            <a:ext cx="8991600" cy="4221162"/>
          </a:xfrm>
          <a:solidFill>
            <a:schemeClr val="bg1"/>
          </a:solidFill>
        </p:spPr>
        <p:txBody>
          <a:bodyPr/>
          <a:lstStyle/>
          <a:p>
            <a:pPr marL="0" indent="0">
              <a:buNone/>
            </a:pPr>
            <a:r>
              <a:rPr lang="en-SG" sz="2400" b="1" dirty="0" err="1">
                <a:solidFill>
                  <a:schemeClr val="tx1"/>
                </a:solidFill>
                <a:cs typeface="Courier New" panose="02070309020205020404" pitchFamily="49" charset="0"/>
              </a:rPr>
              <a:t>temp_list</a:t>
            </a:r>
            <a:r>
              <a:rPr lang="en-SG" sz="2400" b="1" dirty="0">
                <a:solidFill>
                  <a:schemeClr val="tx1"/>
                </a:solidFill>
                <a:cs typeface="Courier New" panose="02070309020205020404" pitchFamily="49" charset="0"/>
              </a:rPr>
              <a:t> = [ 20.1, 24, 27.3, 30.1, 26.4, 22.2, 20.1, 24, </a:t>
            </a:r>
          </a:p>
          <a:p>
            <a:pPr marL="0" indent="0">
              <a:buNone/>
            </a:pPr>
            <a:r>
              <a:rPr lang="en-SG" sz="2400" b="1" dirty="0">
                <a:solidFill>
                  <a:schemeClr val="tx1"/>
                </a:solidFill>
                <a:cs typeface="Courier New" panose="02070309020205020404" pitchFamily="49" charset="0"/>
              </a:rPr>
              <a:t>                              27.3, 30.1, 26.4, 20.1, 24, 27.3, 30.1, 26.4,</a:t>
            </a:r>
          </a:p>
          <a:p>
            <a:pPr marL="0" indent="0">
              <a:buNone/>
            </a:pPr>
            <a:r>
              <a:rPr lang="en-SG" sz="2400" b="1" dirty="0">
                <a:solidFill>
                  <a:schemeClr val="tx1"/>
                </a:solidFill>
                <a:cs typeface="Courier New" panose="02070309020205020404" pitchFamily="49" charset="0"/>
              </a:rPr>
              <a:t>                              20.1, 24, 27.3, 30.1, 26.4, 20.1, 24, 27.3 ]</a:t>
            </a:r>
            <a:endParaRPr lang="en-US" sz="2400" b="1" dirty="0">
              <a:solidFill>
                <a:schemeClr val="tx1"/>
              </a:solidFill>
              <a:cs typeface="Courier New" panose="02070309020205020404" pitchFamily="49" charset="0"/>
            </a:endParaRPr>
          </a:p>
          <a:p>
            <a:pPr marL="0" indent="0">
              <a:buNone/>
            </a:pP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total = 0</a:t>
            </a:r>
          </a:p>
          <a:p>
            <a:pPr marL="0" indent="0">
              <a:buNone/>
            </a:pPr>
            <a:r>
              <a:rPr lang="en-US" sz="2400" b="1" dirty="0">
                <a:solidFill>
                  <a:srgbClr val="0070C0"/>
                </a:solidFill>
                <a:cs typeface="Courier New" panose="02070309020205020404" pitchFamily="49" charset="0"/>
              </a:rPr>
              <a:t>for temp in </a:t>
            </a:r>
            <a:r>
              <a:rPr lang="en-US" sz="2400" b="1" dirty="0" err="1">
                <a:solidFill>
                  <a:srgbClr val="0070C0"/>
                </a:solidFill>
                <a:cs typeface="Courier New" panose="02070309020205020404" pitchFamily="49" charset="0"/>
              </a:rPr>
              <a:t>temp_list</a:t>
            </a:r>
            <a:r>
              <a:rPr lang="en-US" sz="2400" b="1" dirty="0">
                <a:solidFill>
                  <a:srgbClr val="0070C0"/>
                </a:solidFill>
                <a:cs typeface="Courier New" panose="02070309020205020404" pitchFamily="49" charset="0"/>
              </a:rPr>
              <a:t>:</a:t>
            </a:r>
          </a:p>
          <a:p>
            <a:pPr marL="0" indent="0">
              <a:buNone/>
            </a:pPr>
            <a:r>
              <a:rPr lang="en-US" sz="2400" b="1" dirty="0">
                <a:solidFill>
                  <a:srgbClr val="0070C0"/>
                </a:solidFill>
                <a:cs typeface="Courier New" panose="02070309020205020404" pitchFamily="49" charset="0"/>
              </a:rPr>
              <a:t>	total += temp</a:t>
            </a:r>
          </a:p>
          <a:p>
            <a:pPr marL="0" indent="0">
              <a:buNone/>
            </a:pP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average = total / </a:t>
            </a:r>
            <a:r>
              <a:rPr lang="en-US" sz="2400" b="1" dirty="0" err="1">
                <a:solidFill>
                  <a:schemeClr val="tx1"/>
                </a:solidFill>
                <a:cs typeface="Courier New" panose="02070309020205020404" pitchFamily="49" charset="0"/>
              </a:rPr>
              <a:t>len</a:t>
            </a:r>
            <a:r>
              <a:rPr lang="en-US" sz="2400" b="1" dirty="0">
                <a:solidFill>
                  <a:schemeClr val="tx1"/>
                </a:solidFill>
                <a:cs typeface="Courier New" panose="02070309020205020404" pitchFamily="49" charset="0"/>
              </a:rPr>
              <a:t>(</a:t>
            </a:r>
            <a:r>
              <a:rPr lang="en-US" sz="2400" b="1" dirty="0" err="1">
                <a:solidFill>
                  <a:schemeClr val="tx1"/>
                </a:solidFill>
                <a:cs typeface="Courier New" panose="02070309020205020404" pitchFamily="49" charset="0"/>
              </a:rPr>
              <a:t>temp_list</a:t>
            </a:r>
            <a:r>
              <a:rPr lang="en-US" sz="2400" b="1" dirty="0">
                <a:solidFill>
                  <a:schemeClr val="tx1"/>
                </a:solidFill>
                <a:cs typeface="Courier New" panose="02070309020205020404" pitchFamily="49" charset="0"/>
              </a:rPr>
              <a:t>)</a:t>
            </a:r>
          </a:p>
          <a:p>
            <a:pPr marL="0" indent="0">
              <a:buNone/>
            </a:pPr>
            <a:endParaRPr lang="en-US" dirty="0"/>
          </a:p>
        </p:txBody>
      </p:sp>
      <p:pic>
        <p:nvPicPr>
          <p:cNvPr id="4" name="Audio 3">
            <a:hlinkClick r:id="" action="ppaction://media"/>
            <a:extLst>
              <a:ext uri="{FF2B5EF4-FFF2-40B4-BE49-F238E27FC236}">
                <a16:creationId xmlns:a16="http://schemas.microsoft.com/office/drawing/2014/main" id="{62306696-11F8-486B-A58B-E5B6630B78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37661952"/>
      </p:ext>
    </p:extLst>
  </p:cSld>
  <p:clrMapOvr>
    <a:masterClrMapping/>
  </p:clrMapOvr>
  <mc:AlternateContent xmlns:mc="http://schemas.openxmlformats.org/markup-compatibility/2006" xmlns:p14="http://schemas.microsoft.com/office/powerpoint/2010/main">
    <mc:Choice Requires="p14">
      <p:transition spd="slow" advTm="48765">
        <p14:wheelReverse spokes="1"/>
      </p:transition>
    </mc:Choice>
    <mc:Fallback xmlns="">
      <p:transition spd="slow" advTm="487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1752600" y="20574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4800" b="1" kern="0" dirty="0">
                <a:solidFill>
                  <a:srgbClr val="640064"/>
                </a:solidFill>
                <a:effectLst>
                  <a:outerShdw blurRad="38100" dist="38100" dir="2700000" algn="tl">
                    <a:srgbClr val="C0C0C0"/>
                  </a:outerShdw>
                </a:effectLst>
                <a:latin typeface="Tahoma" panose="020B0604030504040204" pitchFamily="34" charset="0"/>
                <a:ea typeface="Tahoma" panose="020B0604030504040204" pitchFamily="34" charset="0"/>
                <a:cs typeface="Tahoma" panose="020B0604030504040204" pitchFamily="34" charset="0"/>
              </a:rPr>
              <a:t>Control Flow</a:t>
            </a:r>
          </a:p>
          <a:p>
            <a:pPr marL="1314450">
              <a:buFontTx/>
              <a:buChar char="-"/>
              <a:defRPr/>
            </a:pPr>
            <a:r>
              <a:rPr lang="en-GB" altLang="zh-CN" sz="3600" b="1" kern="0" dirty="0">
                <a:solidFill>
                  <a:srgbClr val="640064"/>
                </a:solidFill>
                <a:effectLst>
                  <a:outerShdw blurRad="38100" dist="38100" dir="2700000" algn="tl">
                    <a:srgbClr val="C0C0C0"/>
                  </a:outerShdw>
                </a:effectLst>
                <a:latin typeface="Courier New" panose="02070309020205020404" pitchFamily="49" charset="0"/>
                <a:ea typeface="Tahoma" panose="020B0604030504040204" pitchFamily="34" charset="0"/>
                <a:cs typeface="Courier New" panose="02070309020205020404" pitchFamily="49" charset="0"/>
              </a:rPr>
              <a:t>break</a:t>
            </a:r>
          </a:p>
          <a:p>
            <a:pPr marL="1314450">
              <a:buFontTx/>
              <a:buChar char="-"/>
              <a:defRPr/>
            </a:pPr>
            <a:r>
              <a:rPr lang="en-GB" altLang="zh-CN" sz="3600" b="1" kern="0" dirty="0">
                <a:solidFill>
                  <a:srgbClr val="640064"/>
                </a:solidFill>
                <a:effectLst>
                  <a:outerShdw blurRad="38100" dist="38100" dir="2700000" algn="tl">
                    <a:srgbClr val="C0C0C0"/>
                  </a:outerShdw>
                </a:effectLst>
                <a:latin typeface="Courier New" panose="02070309020205020404" pitchFamily="49" charset="0"/>
                <a:ea typeface="Tahoma" panose="020B0604030504040204" pitchFamily="34" charset="0"/>
                <a:cs typeface="Courier New" panose="02070309020205020404" pitchFamily="49" charset="0"/>
              </a:rPr>
              <a:t>continue</a:t>
            </a:r>
          </a:p>
        </p:txBody>
      </p:sp>
      <p:pic>
        <p:nvPicPr>
          <p:cNvPr id="2" name="Audio 1">
            <a:hlinkClick r:id="" action="ppaction://media"/>
            <a:extLst>
              <a:ext uri="{FF2B5EF4-FFF2-40B4-BE49-F238E27FC236}">
                <a16:creationId xmlns:a16="http://schemas.microsoft.com/office/drawing/2014/main" id="{1E8420FB-A027-42B7-82DA-0AA55E7DCE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221642446"/>
      </p:ext>
    </p:extLst>
  </p:cSld>
  <p:clrMapOvr>
    <a:masterClrMapping/>
  </p:clrMapOvr>
  <mc:AlternateContent xmlns:mc="http://schemas.openxmlformats.org/markup-compatibility/2006" xmlns:p14="http://schemas.microsoft.com/office/powerpoint/2010/main">
    <mc:Choice Requires="p14">
      <p:transition spd="slow" advTm="15338">
        <p14:wheelReverse spokes="1"/>
      </p:transition>
    </mc:Choice>
    <mc:Fallback xmlns="">
      <p:transition spd="slow" advTm="153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Temperature sensor using </a:t>
            </a:r>
            <a:r>
              <a:rPr lang="en-US" dirty="0">
                <a:latin typeface="Courier New" panose="02070309020205020404" pitchFamily="49" charset="0"/>
                <a:cs typeface="Courier New" panose="02070309020205020404" pitchFamily="49" charset="0"/>
              </a:rPr>
              <a:t>break</a:t>
            </a:r>
          </a:p>
        </p:txBody>
      </p:sp>
      <p:sp>
        <p:nvSpPr>
          <p:cNvPr id="3" name="Content Placeholder 2"/>
          <p:cNvSpPr>
            <a:spLocks noGrp="1"/>
          </p:cNvSpPr>
          <p:nvPr>
            <p:ph idx="1"/>
          </p:nvPr>
        </p:nvSpPr>
        <p:spPr>
          <a:xfrm>
            <a:off x="76200" y="884238"/>
            <a:ext cx="8991600" cy="3459162"/>
          </a:xfrm>
        </p:spPr>
        <p:txBody>
          <a:bodyPr/>
          <a:lstStyle/>
          <a:p>
            <a:pPr marL="0" indent="0">
              <a:buNone/>
            </a:pPr>
            <a:r>
              <a:rPr lang="en-US" b="1" dirty="0">
                <a:latin typeface="Arial Narrow" panose="020B0606020202030204" pitchFamily="34" charset="0"/>
              </a:rPr>
              <a:t>A room is installed with a sensor that measures the temperature at an hourly interval. </a:t>
            </a:r>
          </a:p>
          <a:p>
            <a:pPr>
              <a:buFont typeface="Wingdings" panose="05000000000000000000" pitchFamily="2" charset="2"/>
              <a:buChar char="ü"/>
            </a:pPr>
            <a:r>
              <a:rPr lang="en-US" b="1" dirty="0">
                <a:latin typeface="Arial Narrow" panose="020B0606020202030204" pitchFamily="34" charset="0"/>
              </a:rPr>
              <a:t>Create a list that stores 24 temperature readings. </a:t>
            </a:r>
          </a:p>
          <a:p>
            <a:pPr>
              <a:buFont typeface="Wingdings" panose="05000000000000000000" pitchFamily="2" charset="2"/>
              <a:buChar char="ü"/>
            </a:pPr>
            <a:r>
              <a:rPr lang="en-US" sz="2800" b="1" dirty="0">
                <a:latin typeface="Arial Narrow" panose="020B0606020202030204" pitchFamily="34" charset="0"/>
              </a:rPr>
              <a:t>With a for loop, check if any reading exceeds 25 degrees Celsius. If so, print a warning message and end the loop.</a:t>
            </a:r>
          </a:p>
        </p:txBody>
      </p:sp>
      <p:pic>
        <p:nvPicPr>
          <p:cNvPr id="4" name="Audio 3">
            <a:hlinkClick r:id="" action="ppaction://media"/>
            <a:extLst>
              <a:ext uri="{FF2B5EF4-FFF2-40B4-BE49-F238E27FC236}">
                <a16:creationId xmlns:a16="http://schemas.microsoft.com/office/drawing/2014/main" id="{9B24C68C-2277-4CAD-916C-5AEF40F33E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644989449"/>
      </p:ext>
    </p:extLst>
  </p:cSld>
  <p:clrMapOvr>
    <a:masterClrMapping/>
  </p:clrMapOvr>
  <mc:AlternateContent xmlns:mc="http://schemas.openxmlformats.org/markup-compatibility/2006" xmlns:p14="http://schemas.microsoft.com/office/powerpoint/2010/main">
    <mc:Choice Requires="p14">
      <p:transition spd="slow" advTm="18581">
        <p14:wheelReverse spokes="1"/>
      </p:transition>
    </mc:Choice>
    <mc:Fallback xmlns="">
      <p:transition spd="slow" advTm="185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1 using </a:t>
            </a:r>
            <a:r>
              <a:rPr lang="en-US" dirty="0">
                <a:latin typeface="Courier New" panose="02070309020205020404" pitchFamily="49" charset="0"/>
                <a:cs typeface="Courier New" panose="02070309020205020404" pitchFamily="49" charset="0"/>
              </a:rPr>
              <a:t>for</a:t>
            </a:r>
            <a:r>
              <a:rPr lang="en-US" dirty="0"/>
              <a:t> loop and </a:t>
            </a:r>
            <a:r>
              <a:rPr lang="en-US" dirty="0">
                <a:latin typeface="Courier New" panose="02070309020205020404" pitchFamily="49" charset="0"/>
                <a:cs typeface="Courier New" panose="02070309020205020404" pitchFamily="49" charset="0"/>
              </a:rPr>
              <a:t>break </a:t>
            </a:r>
          </a:p>
        </p:txBody>
      </p:sp>
      <p:sp>
        <p:nvSpPr>
          <p:cNvPr id="3" name="Content Placeholder 2"/>
          <p:cNvSpPr>
            <a:spLocks noGrp="1"/>
          </p:cNvSpPr>
          <p:nvPr>
            <p:ph idx="1"/>
          </p:nvPr>
        </p:nvSpPr>
        <p:spPr>
          <a:xfrm>
            <a:off x="76200" y="884238"/>
            <a:ext cx="8915400" cy="4906962"/>
          </a:xfrm>
          <a:solidFill>
            <a:schemeClr val="bg1"/>
          </a:solidFill>
        </p:spPr>
        <p:txBody>
          <a:bodyPr/>
          <a:lstStyle/>
          <a:p>
            <a:pPr marL="0" indent="0">
              <a:buNone/>
            </a:pPr>
            <a:r>
              <a:rPr lang="en-SG" sz="2400" b="1" dirty="0" err="1">
                <a:solidFill>
                  <a:schemeClr val="tx1"/>
                </a:solidFill>
                <a:cs typeface="Courier New" panose="02070309020205020404" pitchFamily="49" charset="0"/>
              </a:rPr>
              <a:t>temp_list</a:t>
            </a:r>
            <a:r>
              <a:rPr lang="en-SG" sz="2400" b="1" dirty="0">
                <a:solidFill>
                  <a:schemeClr val="tx1"/>
                </a:solidFill>
                <a:cs typeface="Courier New" panose="02070309020205020404" pitchFamily="49" charset="0"/>
              </a:rPr>
              <a:t> = [ 20.1, 24, 27.3, 30.1, 26.4, 22.2, 20.1, 24, </a:t>
            </a:r>
          </a:p>
          <a:p>
            <a:pPr marL="0" indent="0">
              <a:buNone/>
            </a:pPr>
            <a:r>
              <a:rPr lang="en-SG" sz="2400" b="1" dirty="0">
                <a:solidFill>
                  <a:schemeClr val="tx1"/>
                </a:solidFill>
                <a:cs typeface="Courier New" panose="02070309020205020404" pitchFamily="49" charset="0"/>
              </a:rPr>
              <a:t>                              27.3, 30.1, 26.4, 20.1, 24, 27.3, 30.1, 26.4,</a:t>
            </a:r>
          </a:p>
          <a:p>
            <a:pPr marL="0" indent="0">
              <a:buNone/>
            </a:pPr>
            <a:r>
              <a:rPr lang="en-SG" sz="2400" b="1" dirty="0">
                <a:solidFill>
                  <a:schemeClr val="tx1"/>
                </a:solidFill>
                <a:cs typeface="Courier New" panose="02070309020205020404" pitchFamily="49" charset="0"/>
              </a:rPr>
              <a:t>                              20.1, 24, 27.3, 30.1, 26.4, 20.1, 24, 27.3 ]</a:t>
            </a: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THRESHOLD_TEMP = 25</a:t>
            </a:r>
          </a:p>
          <a:p>
            <a:pPr marL="0" indent="0">
              <a:buNone/>
            </a:pP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for temp in </a:t>
            </a:r>
            <a:r>
              <a:rPr lang="en-US" sz="2400" b="1" dirty="0" err="1">
                <a:solidFill>
                  <a:schemeClr val="tx1"/>
                </a:solidFill>
                <a:cs typeface="Courier New" panose="02070309020205020404" pitchFamily="49" charset="0"/>
              </a:rPr>
              <a:t>temp_list</a:t>
            </a:r>
            <a:r>
              <a:rPr lang="en-US" sz="2400" b="1" dirty="0">
                <a:solidFill>
                  <a:schemeClr val="tx1"/>
                </a:solidFill>
                <a:cs typeface="Courier New" panose="02070309020205020404" pitchFamily="49" charset="0"/>
              </a:rPr>
              <a:t>:</a:t>
            </a:r>
          </a:p>
          <a:p>
            <a:pPr marL="0" indent="0">
              <a:buNone/>
            </a:pPr>
            <a:r>
              <a:rPr lang="en-US" sz="2400" b="1" dirty="0">
                <a:solidFill>
                  <a:schemeClr val="tx1"/>
                </a:solidFill>
                <a:cs typeface="Courier New" panose="02070309020205020404" pitchFamily="49" charset="0"/>
              </a:rPr>
              <a:t>	if (temp &gt; THRESHOLD_TEMP):</a:t>
            </a:r>
          </a:p>
          <a:p>
            <a:pPr marL="0" indent="0">
              <a:buNone/>
            </a:pPr>
            <a:r>
              <a:rPr lang="en-SG" sz="2400" b="1" dirty="0">
                <a:solidFill>
                  <a:schemeClr val="tx1"/>
                </a:solidFill>
                <a:cs typeface="Courier New" panose="02070309020205020404" pitchFamily="49" charset="0"/>
              </a:rPr>
              <a:t>		print('Reading exceeded threshold')</a:t>
            </a: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		</a:t>
            </a:r>
            <a:r>
              <a:rPr lang="en-US" sz="2400" b="1" dirty="0">
                <a:solidFill>
                  <a:srgbClr val="0070C0"/>
                </a:solidFill>
                <a:cs typeface="Courier New" panose="02070309020205020404" pitchFamily="49" charset="0"/>
              </a:rPr>
              <a:t>break  </a:t>
            </a:r>
          </a:p>
          <a:p>
            <a:pPr marL="0" indent="0">
              <a:buNone/>
            </a:pPr>
            <a:r>
              <a:rPr lang="en-US" sz="2400" b="1" dirty="0">
                <a:solidFill>
                  <a:schemeClr val="tx1"/>
                </a:solidFill>
                <a:cs typeface="Courier New" panose="02070309020205020404" pitchFamily="49" charset="0"/>
              </a:rPr>
              <a:t>		</a:t>
            </a:r>
          </a:p>
          <a:p>
            <a:pPr marL="0" indent="0">
              <a:buNone/>
            </a:pPr>
            <a:endParaRPr lang="en-US" dirty="0"/>
          </a:p>
        </p:txBody>
      </p:sp>
      <p:pic>
        <p:nvPicPr>
          <p:cNvPr id="4" name="Audio 3">
            <a:hlinkClick r:id="" action="ppaction://media"/>
            <a:extLst>
              <a:ext uri="{FF2B5EF4-FFF2-40B4-BE49-F238E27FC236}">
                <a16:creationId xmlns:a16="http://schemas.microsoft.com/office/drawing/2014/main" id="{62FD87E0-46C6-421B-8561-2D160209FB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861501308"/>
      </p:ext>
    </p:extLst>
  </p:cSld>
  <p:clrMapOvr>
    <a:masterClrMapping/>
  </p:clrMapOvr>
  <mc:AlternateContent xmlns:mc="http://schemas.openxmlformats.org/markup-compatibility/2006" xmlns:p14="http://schemas.microsoft.com/office/powerpoint/2010/main">
    <mc:Choice Requires="p14">
      <p:transition spd="slow" advTm="19348">
        <p14:wheelReverse spokes="1"/>
      </p:transition>
    </mc:Choice>
    <mc:Fallback xmlns="">
      <p:transition spd="slow" advTm="193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9296400" cy="563562"/>
          </a:xfrm>
        </p:spPr>
        <p:txBody>
          <a:bodyPr/>
          <a:lstStyle/>
          <a:p>
            <a:r>
              <a:rPr lang="en-US" sz="2800" dirty="0"/>
              <a:t>Solution 2 using </a:t>
            </a:r>
            <a:r>
              <a:rPr lang="en-US" sz="2800" dirty="0">
                <a:latin typeface="Courier New" panose="02070309020205020404" pitchFamily="49" charset="0"/>
                <a:cs typeface="Courier New" panose="02070309020205020404" pitchFamily="49" charset="0"/>
              </a:rPr>
              <a:t>for</a:t>
            </a:r>
            <a:r>
              <a:rPr lang="en-US" sz="2800" dirty="0"/>
              <a:t> loop with </a:t>
            </a:r>
            <a:r>
              <a:rPr lang="en-US" sz="2800" dirty="0">
                <a:latin typeface="Courier New" panose="02070309020205020404" pitchFamily="49" charset="0"/>
                <a:cs typeface="Courier New" panose="02070309020205020404" pitchFamily="49" charset="0"/>
              </a:rPr>
              <a:t>range</a:t>
            </a:r>
            <a:r>
              <a:rPr lang="en-US" sz="2800" dirty="0"/>
              <a:t> and </a:t>
            </a:r>
            <a:r>
              <a:rPr lang="en-US" sz="2800" dirty="0">
                <a:latin typeface="Courier New" panose="02070309020205020404" pitchFamily="49" charset="0"/>
                <a:cs typeface="Courier New" panose="02070309020205020404" pitchFamily="49" charset="0"/>
              </a:rPr>
              <a:t>break </a:t>
            </a:r>
          </a:p>
        </p:txBody>
      </p:sp>
      <p:sp>
        <p:nvSpPr>
          <p:cNvPr id="3" name="Content Placeholder 2"/>
          <p:cNvSpPr>
            <a:spLocks noGrp="1"/>
          </p:cNvSpPr>
          <p:nvPr>
            <p:ph idx="1"/>
          </p:nvPr>
        </p:nvSpPr>
        <p:spPr>
          <a:xfrm>
            <a:off x="76200" y="884238"/>
            <a:ext cx="8915400" cy="4906962"/>
          </a:xfrm>
          <a:solidFill>
            <a:schemeClr val="bg1"/>
          </a:solidFill>
        </p:spPr>
        <p:txBody>
          <a:bodyPr/>
          <a:lstStyle/>
          <a:p>
            <a:pPr marL="0" indent="0">
              <a:buNone/>
            </a:pPr>
            <a:r>
              <a:rPr lang="en-SG" sz="2400" b="1" dirty="0" err="1">
                <a:solidFill>
                  <a:schemeClr val="tx1"/>
                </a:solidFill>
                <a:cs typeface="Courier New" panose="02070309020205020404" pitchFamily="49" charset="0"/>
              </a:rPr>
              <a:t>temp_list</a:t>
            </a:r>
            <a:r>
              <a:rPr lang="en-SG" sz="2400" b="1" dirty="0">
                <a:solidFill>
                  <a:schemeClr val="tx1"/>
                </a:solidFill>
                <a:cs typeface="Courier New" panose="02070309020205020404" pitchFamily="49" charset="0"/>
              </a:rPr>
              <a:t> = [ 20.1, 24, 27.3, 30.1, 26.4, 22.2, 20.1, 24, </a:t>
            </a:r>
          </a:p>
          <a:p>
            <a:pPr marL="0" indent="0">
              <a:buNone/>
            </a:pPr>
            <a:r>
              <a:rPr lang="en-SG" sz="2400" b="1" dirty="0">
                <a:solidFill>
                  <a:schemeClr val="tx1"/>
                </a:solidFill>
                <a:cs typeface="Courier New" panose="02070309020205020404" pitchFamily="49" charset="0"/>
              </a:rPr>
              <a:t>                              27.3, 30.1, 26.4, 20.1, 24, 27.3, 30.1, 26.4,</a:t>
            </a:r>
          </a:p>
          <a:p>
            <a:pPr marL="0" indent="0">
              <a:buNone/>
            </a:pPr>
            <a:r>
              <a:rPr lang="en-SG" sz="2400" b="1" dirty="0">
                <a:solidFill>
                  <a:schemeClr val="tx1"/>
                </a:solidFill>
                <a:cs typeface="Courier New" panose="02070309020205020404" pitchFamily="49" charset="0"/>
              </a:rPr>
              <a:t>                              20.1, 24, 27.3, 30.1, 26.4, 20.1, 24, 27.3 ]</a:t>
            </a: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THRESHOLD_TEMP = 25</a:t>
            </a:r>
          </a:p>
          <a:p>
            <a:pPr marL="0" indent="0">
              <a:buNone/>
            </a:pP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for </a:t>
            </a:r>
            <a:r>
              <a:rPr lang="en-US" sz="2400" b="1" dirty="0" err="1">
                <a:solidFill>
                  <a:schemeClr val="tx1"/>
                </a:solidFill>
                <a:cs typeface="Courier New" panose="02070309020205020404" pitchFamily="49" charset="0"/>
              </a:rPr>
              <a:t>i</a:t>
            </a:r>
            <a:r>
              <a:rPr lang="en-US" sz="2400" b="1" dirty="0">
                <a:solidFill>
                  <a:schemeClr val="tx1"/>
                </a:solidFill>
                <a:cs typeface="Courier New" panose="02070309020205020404" pitchFamily="49" charset="0"/>
              </a:rPr>
              <a:t> in range(0, </a:t>
            </a:r>
            <a:r>
              <a:rPr lang="en-US" sz="2400" b="1" dirty="0" err="1">
                <a:solidFill>
                  <a:schemeClr val="tx1"/>
                </a:solidFill>
                <a:cs typeface="Courier New" panose="02070309020205020404" pitchFamily="49" charset="0"/>
              </a:rPr>
              <a:t>len</a:t>
            </a:r>
            <a:r>
              <a:rPr lang="en-US" sz="2400" b="1" dirty="0">
                <a:solidFill>
                  <a:schemeClr val="tx1"/>
                </a:solidFill>
                <a:cs typeface="Courier New" panose="02070309020205020404" pitchFamily="49" charset="0"/>
              </a:rPr>
              <a:t>(</a:t>
            </a:r>
            <a:r>
              <a:rPr lang="en-US" sz="2400" b="1" dirty="0" err="1">
                <a:solidFill>
                  <a:schemeClr val="tx1"/>
                </a:solidFill>
                <a:cs typeface="Courier New" panose="02070309020205020404" pitchFamily="49" charset="0"/>
              </a:rPr>
              <a:t>temp_list</a:t>
            </a:r>
            <a:r>
              <a:rPr lang="en-US" sz="2400" b="1" dirty="0">
                <a:solidFill>
                  <a:schemeClr val="tx1"/>
                </a:solidFill>
                <a:cs typeface="Courier New" panose="02070309020205020404" pitchFamily="49" charset="0"/>
              </a:rPr>
              <a:t>)):</a:t>
            </a:r>
          </a:p>
          <a:p>
            <a:pPr marL="0" indent="0">
              <a:buNone/>
            </a:pPr>
            <a:r>
              <a:rPr lang="en-US" sz="2400" b="1" dirty="0">
                <a:solidFill>
                  <a:schemeClr val="tx1"/>
                </a:solidFill>
                <a:cs typeface="Courier New" panose="02070309020205020404" pitchFamily="49" charset="0"/>
              </a:rPr>
              <a:t>	if (</a:t>
            </a:r>
            <a:r>
              <a:rPr lang="en-US" sz="2400" b="1" dirty="0" err="1">
                <a:solidFill>
                  <a:schemeClr val="tx1"/>
                </a:solidFill>
                <a:cs typeface="Courier New" panose="02070309020205020404" pitchFamily="49" charset="0"/>
              </a:rPr>
              <a:t>temp_list</a:t>
            </a:r>
            <a:r>
              <a:rPr lang="en-US" sz="2400" b="1" dirty="0">
                <a:solidFill>
                  <a:schemeClr val="tx1"/>
                </a:solidFill>
                <a:cs typeface="Courier New" panose="02070309020205020404" pitchFamily="49" charset="0"/>
              </a:rPr>
              <a:t>[</a:t>
            </a:r>
            <a:r>
              <a:rPr lang="en-US" sz="2400" b="1" dirty="0" err="1">
                <a:solidFill>
                  <a:schemeClr val="tx1"/>
                </a:solidFill>
                <a:cs typeface="Courier New" panose="02070309020205020404" pitchFamily="49" charset="0"/>
              </a:rPr>
              <a:t>i</a:t>
            </a:r>
            <a:r>
              <a:rPr lang="en-US" sz="2400" b="1" dirty="0">
                <a:solidFill>
                  <a:schemeClr val="tx1"/>
                </a:solidFill>
                <a:cs typeface="Courier New" panose="02070309020205020404" pitchFamily="49" charset="0"/>
              </a:rPr>
              <a:t>] &gt; THRESHOLD_TEMP):</a:t>
            </a:r>
          </a:p>
          <a:p>
            <a:pPr marL="0" indent="0">
              <a:buNone/>
            </a:pPr>
            <a:r>
              <a:rPr lang="en-SG" sz="2400" b="1" dirty="0">
                <a:solidFill>
                  <a:schemeClr val="tx1"/>
                </a:solidFill>
                <a:cs typeface="Courier New" panose="02070309020205020404" pitchFamily="49" charset="0"/>
              </a:rPr>
              <a:t>		print('Reading exceeded threshold')</a:t>
            </a: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		</a:t>
            </a:r>
            <a:r>
              <a:rPr lang="en-US" sz="2400" b="1" dirty="0">
                <a:solidFill>
                  <a:srgbClr val="0070C0"/>
                </a:solidFill>
                <a:cs typeface="Courier New" panose="02070309020205020404" pitchFamily="49" charset="0"/>
              </a:rPr>
              <a:t>break  </a:t>
            </a:r>
          </a:p>
          <a:p>
            <a:pPr marL="0" indent="0">
              <a:buNone/>
            </a:pPr>
            <a:r>
              <a:rPr lang="en-US" sz="2400" b="1" dirty="0">
                <a:solidFill>
                  <a:schemeClr val="tx1"/>
                </a:solidFill>
                <a:cs typeface="Courier New" panose="02070309020205020404" pitchFamily="49" charset="0"/>
              </a:rPr>
              <a:t>		</a:t>
            </a:r>
          </a:p>
          <a:p>
            <a:pPr marL="0" indent="0">
              <a:buNone/>
            </a:pPr>
            <a:endParaRPr lang="en-US" dirty="0"/>
          </a:p>
        </p:txBody>
      </p:sp>
      <p:pic>
        <p:nvPicPr>
          <p:cNvPr id="4" name="Audio 3">
            <a:hlinkClick r:id="" action="ppaction://media"/>
            <a:extLst>
              <a:ext uri="{FF2B5EF4-FFF2-40B4-BE49-F238E27FC236}">
                <a16:creationId xmlns:a16="http://schemas.microsoft.com/office/drawing/2014/main" id="{74EA8082-D5A5-455A-915E-53D8A861C5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248942588"/>
      </p:ext>
    </p:extLst>
  </p:cSld>
  <p:clrMapOvr>
    <a:masterClrMapping/>
  </p:clrMapOvr>
  <mc:AlternateContent xmlns:mc="http://schemas.openxmlformats.org/markup-compatibility/2006" xmlns:p14="http://schemas.microsoft.com/office/powerpoint/2010/main">
    <mc:Choice Requires="p14">
      <p:transition spd="slow" advTm="15473">
        <p14:wheelReverse spokes="1"/>
      </p:transition>
    </mc:Choice>
    <mc:Fallback xmlns="">
      <p:transition spd="slow" advTm="154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Example 2 Temperature sensor using </a:t>
            </a:r>
            <a:r>
              <a:rPr lang="en-US" sz="2800" dirty="0">
                <a:latin typeface="Courier New" panose="02070309020205020404" pitchFamily="49" charset="0"/>
                <a:cs typeface="Courier New" panose="02070309020205020404" pitchFamily="49" charset="0"/>
              </a:rPr>
              <a:t>continue</a:t>
            </a:r>
          </a:p>
        </p:txBody>
      </p:sp>
      <p:sp>
        <p:nvSpPr>
          <p:cNvPr id="3" name="Content Placeholder 2"/>
          <p:cNvSpPr>
            <a:spLocks noGrp="1"/>
          </p:cNvSpPr>
          <p:nvPr>
            <p:ph idx="1"/>
          </p:nvPr>
        </p:nvSpPr>
        <p:spPr>
          <a:xfrm>
            <a:off x="76200" y="884238"/>
            <a:ext cx="8991600" cy="3687762"/>
          </a:xfrm>
        </p:spPr>
        <p:txBody>
          <a:bodyPr/>
          <a:lstStyle/>
          <a:p>
            <a:pPr marL="0" indent="0">
              <a:buNone/>
            </a:pPr>
            <a:r>
              <a:rPr lang="en-US" b="1" dirty="0">
                <a:latin typeface="Arial Narrow" panose="020B0606020202030204" pitchFamily="34" charset="0"/>
              </a:rPr>
              <a:t>A room is installed with sensor that measures the temperature at an hourly interval. </a:t>
            </a:r>
          </a:p>
          <a:p>
            <a:pPr>
              <a:buFont typeface="Wingdings" panose="05000000000000000000" pitchFamily="2" charset="2"/>
              <a:buChar char="ü"/>
            </a:pPr>
            <a:r>
              <a:rPr lang="en-US" b="1" dirty="0">
                <a:latin typeface="Arial Narrow" panose="020B0606020202030204" pitchFamily="34" charset="0"/>
              </a:rPr>
              <a:t>Create a list that stores 24 temperature readings. </a:t>
            </a:r>
          </a:p>
          <a:p>
            <a:pPr>
              <a:buFont typeface="Wingdings" panose="05000000000000000000" pitchFamily="2" charset="2"/>
              <a:buChar char="ü"/>
            </a:pPr>
            <a:r>
              <a:rPr lang="en-US" b="1" dirty="0">
                <a:latin typeface="Arial Narrow" panose="020B0606020202030204" pitchFamily="34" charset="0"/>
              </a:rPr>
              <a:t>Then, for each of the following techniques, calculate the average temperature reading for the day.</a:t>
            </a:r>
          </a:p>
          <a:p>
            <a:pPr>
              <a:buFont typeface="Wingdings" panose="05000000000000000000" pitchFamily="2" charset="2"/>
              <a:buChar char="ü"/>
            </a:pPr>
            <a:r>
              <a:rPr lang="en-US" b="1" dirty="0">
                <a:latin typeface="Arial Narrow" panose="020B0606020202030204" pitchFamily="34" charset="0"/>
              </a:rPr>
              <a:t>With a for loop with </a:t>
            </a:r>
            <a:r>
              <a:rPr lang="en-US" b="1" i="1" dirty="0">
                <a:latin typeface="Arial Narrow" panose="020B0606020202030204" pitchFamily="34" charset="0"/>
              </a:rPr>
              <a:t>continue</a:t>
            </a:r>
            <a:r>
              <a:rPr lang="en-US" b="1" dirty="0">
                <a:latin typeface="Arial Narrow" panose="020B0606020202030204" pitchFamily="34" charset="0"/>
              </a:rPr>
              <a:t>, find the highest reading of the day.</a:t>
            </a:r>
          </a:p>
        </p:txBody>
      </p:sp>
      <p:pic>
        <p:nvPicPr>
          <p:cNvPr id="4" name="Audio 3">
            <a:hlinkClick r:id="" action="ppaction://media"/>
            <a:extLst>
              <a:ext uri="{FF2B5EF4-FFF2-40B4-BE49-F238E27FC236}">
                <a16:creationId xmlns:a16="http://schemas.microsoft.com/office/drawing/2014/main" id="{162F17BE-42C5-4803-A46B-2F5DAABF7D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4280471921"/>
      </p:ext>
    </p:extLst>
  </p:cSld>
  <p:clrMapOvr>
    <a:masterClrMapping/>
  </p:clrMapOvr>
  <mc:AlternateContent xmlns:mc="http://schemas.openxmlformats.org/markup-compatibility/2006" xmlns:p14="http://schemas.microsoft.com/office/powerpoint/2010/main">
    <mc:Choice Requires="p14">
      <p:transition spd="slow" advTm="17569">
        <p14:wheelReverse spokes="1"/>
      </p:transition>
    </mc:Choice>
    <mc:Fallback xmlns="">
      <p:transition spd="slow" advTm="175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1 using </a:t>
            </a:r>
            <a:r>
              <a:rPr lang="en-US" dirty="0">
                <a:latin typeface="Courier New" panose="02070309020205020404" pitchFamily="49" charset="0"/>
                <a:cs typeface="Courier New" panose="02070309020205020404" pitchFamily="49" charset="0"/>
              </a:rPr>
              <a:t>for</a:t>
            </a:r>
            <a:r>
              <a:rPr lang="en-US" dirty="0"/>
              <a:t> loop and </a:t>
            </a:r>
            <a:r>
              <a:rPr lang="en-US" dirty="0">
                <a:latin typeface="Courier New" panose="02070309020205020404" pitchFamily="49" charset="0"/>
                <a:cs typeface="Courier New" panose="02070309020205020404" pitchFamily="49" charset="0"/>
              </a:rPr>
              <a:t>continue</a:t>
            </a:r>
          </a:p>
        </p:txBody>
      </p:sp>
      <p:sp>
        <p:nvSpPr>
          <p:cNvPr id="3" name="Content Placeholder 2"/>
          <p:cNvSpPr>
            <a:spLocks noGrp="1"/>
          </p:cNvSpPr>
          <p:nvPr>
            <p:ph idx="1"/>
          </p:nvPr>
        </p:nvSpPr>
        <p:spPr>
          <a:xfrm>
            <a:off x="76200" y="884238"/>
            <a:ext cx="8991600" cy="4221162"/>
          </a:xfrm>
          <a:solidFill>
            <a:schemeClr val="bg1"/>
          </a:solidFill>
        </p:spPr>
        <p:txBody>
          <a:bodyPr/>
          <a:lstStyle/>
          <a:p>
            <a:pPr marL="0" indent="0">
              <a:buNone/>
            </a:pPr>
            <a:r>
              <a:rPr lang="en-SG" sz="2400" b="1" dirty="0" err="1">
                <a:solidFill>
                  <a:schemeClr val="tx1"/>
                </a:solidFill>
                <a:cs typeface="Courier New" panose="02070309020205020404" pitchFamily="49" charset="0"/>
              </a:rPr>
              <a:t>temp_list</a:t>
            </a:r>
            <a:r>
              <a:rPr lang="en-SG" sz="2400" b="1" dirty="0">
                <a:solidFill>
                  <a:schemeClr val="tx1"/>
                </a:solidFill>
                <a:cs typeface="Courier New" panose="02070309020205020404" pitchFamily="49" charset="0"/>
              </a:rPr>
              <a:t> = [ 20.1, 24, 27.3, 30.1, 26.4, 22.2, 20.1, 24, </a:t>
            </a:r>
          </a:p>
          <a:p>
            <a:pPr marL="0" indent="0">
              <a:buNone/>
            </a:pPr>
            <a:r>
              <a:rPr lang="en-SG" sz="2400" b="1" dirty="0">
                <a:solidFill>
                  <a:schemeClr val="tx1"/>
                </a:solidFill>
                <a:cs typeface="Courier New" panose="02070309020205020404" pitchFamily="49" charset="0"/>
              </a:rPr>
              <a:t>                              27.3, 30.1, 26.4, 20.1, 24, 27.3, 30.1, 26.4,</a:t>
            </a:r>
          </a:p>
          <a:p>
            <a:pPr marL="0" indent="0">
              <a:buNone/>
            </a:pPr>
            <a:r>
              <a:rPr lang="en-SG" sz="2400" b="1" dirty="0">
                <a:solidFill>
                  <a:schemeClr val="tx1"/>
                </a:solidFill>
                <a:cs typeface="Courier New" panose="02070309020205020404" pitchFamily="49" charset="0"/>
              </a:rPr>
              <a:t>                              20.1, 24, 27.3, 30.1, 26.4, 20.1, 24, 27.3 ]</a:t>
            </a:r>
            <a:endParaRPr lang="en-US" sz="2400" b="1" dirty="0">
              <a:solidFill>
                <a:schemeClr val="tx1"/>
              </a:solidFill>
              <a:cs typeface="Courier New" panose="02070309020205020404" pitchFamily="49" charset="0"/>
            </a:endParaRPr>
          </a:p>
          <a:p>
            <a:pPr marL="0" indent="0">
              <a:buNone/>
            </a:pP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highest = 0</a:t>
            </a:r>
          </a:p>
          <a:p>
            <a:pPr marL="0" indent="0">
              <a:buNone/>
            </a:pPr>
            <a:r>
              <a:rPr lang="en-US" sz="2400" b="1" dirty="0">
                <a:solidFill>
                  <a:schemeClr val="tx1"/>
                </a:solidFill>
                <a:cs typeface="Courier New" panose="02070309020205020404" pitchFamily="49" charset="0"/>
              </a:rPr>
              <a:t>for temp in </a:t>
            </a:r>
            <a:r>
              <a:rPr lang="en-US" sz="2400" b="1" dirty="0" err="1">
                <a:solidFill>
                  <a:schemeClr val="tx1"/>
                </a:solidFill>
                <a:cs typeface="Courier New" panose="02070309020205020404" pitchFamily="49" charset="0"/>
              </a:rPr>
              <a:t>temp_list</a:t>
            </a:r>
            <a:r>
              <a:rPr lang="en-US" sz="2400" b="1" dirty="0">
                <a:solidFill>
                  <a:schemeClr val="tx1"/>
                </a:solidFill>
                <a:cs typeface="Courier New" panose="02070309020205020404" pitchFamily="49" charset="0"/>
              </a:rPr>
              <a:t>:</a:t>
            </a:r>
          </a:p>
          <a:p>
            <a:pPr marL="0" indent="0">
              <a:buNone/>
            </a:pPr>
            <a:r>
              <a:rPr lang="en-US" sz="2400" b="1" dirty="0">
                <a:solidFill>
                  <a:schemeClr val="tx1"/>
                </a:solidFill>
                <a:cs typeface="Courier New" panose="02070309020205020404" pitchFamily="49" charset="0"/>
              </a:rPr>
              <a:t>	if (highest &gt; temp):</a:t>
            </a:r>
          </a:p>
          <a:p>
            <a:pPr marL="0" indent="0">
              <a:buNone/>
            </a:pPr>
            <a:r>
              <a:rPr lang="en-US" sz="2400" b="1" dirty="0">
                <a:solidFill>
                  <a:schemeClr val="tx1"/>
                </a:solidFill>
                <a:cs typeface="Courier New" panose="02070309020205020404" pitchFamily="49" charset="0"/>
              </a:rPr>
              <a:t>		</a:t>
            </a:r>
            <a:r>
              <a:rPr lang="en-US" sz="2400" b="1" dirty="0">
                <a:solidFill>
                  <a:srgbClr val="0070C0"/>
                </a:solidFill>
                <a:cs typeface="Courier New" panose="02070309020205020404" pitchFamily="49" charset="0"/>
              </a:rPr>
              <a:t>continue</a:t>
            </a:r>
          </a:p>
          <a:p>
            <a:pPr marL="0" indent="0">
              <a:buNone/>
            </a:pPr>
            <a:r>
              <a:rPr lang="en-US" sz="2400" b="1" dirty="0">
                <a:solidFill>
                  <a:schemeClr val="tx1"/>
                </a:solidFill>
                <a:cs typeface="Courier New" panose="02070309020205020404" pitchFamily="49" charset="0"/>
              </a:rPr>
              <a:t>	highest = temp</a:t>
            </a:r>
          </a:p>
          <a:p>
            <a:pPr marL="0" indent="0">
              <a:buNone/>
            </a:pPr>
            <a:endParaRPr lang="en-US" sz="2400" dirty="0">
              <a:latin typeface="Courier New" panose="02070309020205020404" pitchFamily="49" charset="0"/>
              <a:cs typeface="Courier New" panose="02070309020205020404" pitchFamily="49" charset="0"/>
            </a:endParaRPr>
          </a:p>
          <a:p>
            <a:pPr marL="0" indent="0">
              <a:buNone/>
            </a:pPr>
            <a:r>
              <a:rPr lang="en-US" sz="2400" dirty="0">
                <a:latin typeface="Courier New" panose="02070309020205020404" pitchFamily="49" charset="0"/>
                <a:cs typeface="Courier New" panose="02070309020205020404" pitchFamily="49" charset="0"/>
              </a:rPr>
              <a:t>		</a:t>
            </a:r>
          </a:p>
          <a:p>
            <a:pPr marL="0" indent="0">
              <a:buNone/>
            </a:pPr>
            <a:endParaRPr lang="en-US" dirty="0"/>
          </a:p>
        </p:txBody>
      </p:sp>
      <p:pic>
        <p:nvPicPr>
          <p:cNvPr id="7" name="Audio 6">
            <a:hlinkClick r:id="" action="ppaction://media"/>
            <a:extLst>
              <a:ext uri="{FF2B5EF4-FFF2-40B4-BE49-F238E27FC236}">
                <a16:creationId xmlns:a16="http://schemas.microsoft.com/office/drawing/2014/main" id="{1D9DC5FA-6AE0-48FA-A41D-AE8E11ED23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795209886"/>
      </p:ext>
    </p:extLst>
  </p:cSld>
  <p:clrMapOvr>
    <a:masterClrMapping/>
  </p:clrMapOvr>
  <mc:AlternateContent xmlns:mc="http://schemas.openxmlformats.org/markup-compatibility/2006" xmlns:p14="http://schemas.microsoft.com/office/powerpoint/2010/main">
    <mc:Choice Requires="p14">
      <p:transition spd="slow" advTm="37255">
        <p14:wheelReverse spokes="1"/>
      </p:transition>
    </mc:Choice>
    <mc:Fallback xmlns="">
      <p:transition spd="slow" advTm="372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9067800" cy="563562"/>
          </a:xfrm>
        </p:spPr>
        <p:txBody>
          <a:bodyPr/>
          <a:lstStyle/>
          <a:p>
            <a:r>
              <a:rPr lang="en-US" sz="2800" dirty="0"/>
              <a:t>Solution 2 using </a:t>
            </a:r>
            <a:r>
              <a:rPr lang="en-US" sz="2800" dirty="0">
                <a:latin typeface="Courier New" panose="02070309020205020404" pitchFamily="49" charset="0"/>
                <a:cs typeface="Courier New" panose="02070309020205020404" pitchFamily="49" charset="0"/>
              </a:rPr>
              <a:t>for</a:t>
            </a:r>
            <a:r>
              <a:rPr lang="en-US" sz="2800" dirty="0"/>
              <a:t> loop with </a:t>
            </a:r>
            <a:r>
              <a:rPr lang="en-US" sz="2800" dirty="0">
                <a:latin typeface="Courier New" panose="02070309020205020404" pitchFamily="49" charset="0"/>
                <a:cs typeface="Courier New" panose="02070309020205020404" pitchFamily="49" charset="0"/>
              </a:rPr>
              <a:t>range</a:t>
            </a:r>
            <a:r>
              <a:rPr lang="en-US" sz="2800" dirty="0"/>
              <a:t> and </a:t>
            </a:r>
            <a:r>
              <a:rPr lang="en-US" sz="2800" dirty="0">
                <a:latin typeface="Courier New" panose="02070309020205020404" pitchFamily="49" charset="0"/>
                <a:cs typeface="Courier New" panose="02070309020205020404" pitchFamily="49" charset="0"/>
              </a:rPr>
              <a:t>continue</a:t>
            </a:r>
          </a:p>
        </p:txBody>
      </p:sp>
      <p:sp>
        <p:nvSpPr>
          <p:cNvPr id="3" name="Content Placeholder 2"/>
          <p:cNvSpPr>
            <a:spLocks noGrp="1"/>
          </p:cNvSpPr>
          <p:nvPr>
            <p:ph idx="1"/>
          </p:nvPr>
        </p:nvSpPr>
        <p:spPr>
          <a:xfrm>
            <a:off x="76200" y="884238"/>
            <a:ext cx="8991600" cy="4678362"/>
          </a:xfrm>
          <a:solidFill>
            <a:schemeClr val="bg1"/>
          </a:solidFill>
        </p:spPr>
        <p:txBody>
          <a:bodyPr/>
          <a:lstStyle/>
          <a:p>
            <a:pPr marL="0" indent="0">
              <a:buNone/>
            </a:pPr>
            <a:r>
              <a:rPr lang="en-SG" sz="2400" b="1" dirty="0" err="1">
                <a:solidFill>
                  <a:schemeClr val="tx1"/>
                </a:solidFill>
                <a:cs typeface="Courier New" panose="02070309020205020404" pitchFamily="49" charset="0"/>
              </a:rPr>
              <a:t>temp_list</a:t>
            </a:r>
            <a:r>
              <a:rPr lang="en-SG" sz="2400" b="1" dirty="0">
                <a:solidFill>
                  <a:schemeClr val="tx1"/>
                </a:solidFill>
                <a:cs typeface="Courier New" panose="02070309020205020404" pitchFamily="49" charset="0"/>
              </a:rPr>
              <a:t> = [ 20.1, 24, 27.3, 30.1, 26.4, 22.2, 20.1, 24, </a:t>
            </a:r>
          </a:p>
          <a:p>
            <a:pPr marL="0" indent="0">
              <a:buNone/>
            </a:pPr>
            <a:r>
              <a:rPr lang="en-SG" sz="2400" b="1" dirty="0">
                <a:solidFill>
                  <a:schemeClr val="tx1"/>
                </a:solidFill>
                <a:cs typeface="Courier New" panose="02070309020205020404" pitchFamily="49" charset="0"/>
              </a:rPr>
              <a:t>                              27.3, 30.1, 26.4, 20.1, 24, 27.3, 30.1, 26.4,</a:t>
            </a:r>
          </a:p>
          <a:p>
            <a:pPr marL="0" indent="0">
              <a:buNone/>
            </a:pPr>
            <a:r>
              <a:rPr lang="en-SG" sz="2400" b="1" dirty="0">
                <a:solidFill>
                  <a:schemeClr val="tx1"/>
                </a:solidFill>
                <a:cs typeface="Courier New" panose="02070309020205020404" pitchFamily="49" charset="0"/>
              </a:rPr>
              <a:t>                              20.1, 24, 27.3, 30.1, 26.4, 20.1, 24, 27.3 ]</a:t>
            </a:r>
            <a:endParaRPr lang="en-US" sz="2400" b="1" dirty="0">
              <a:solidFill>
                <a:schemeClr val="tx1"/>
              </a:solidFill>
              <a:cs typeface="Courier New" panose="02070309020205020404" pitchFamily="49" charset="0"/>
            </a:endParaRPr>
          </a:p>
          <a:p>
            <a:pPr marL="0" indent="0">
              <a:buNone/>
            </a:pP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highest = 0</a:t>
            </a:r>
          </a:p>
          <a:p>
            <a:pPr marL="0" indent="0">
              <a:buNone/>
            </a:pPr>
            <a:r>
              <a:rPr lang="en-US" sz="2400" b="1" dirty="0">
                <a:solidFill>
                  <a:schemeClr val="tx1"/>
                </a:solidFill>
                <a:cs typeface="Courier New" panose="02070309020205020404" pitchFamily="49" charset="0"/>
              </a:rPr>
              <a:t>for </a:t>
            </a:r>
            <a:r>
              <a:rPr lang="en-US" sz="2400" b="1" dirty="0" err="1">
                <a:solidFill>
                  <a:schemeClr val="tx1"/>
                </a:solidFill>
                <a:cs typeface="Courier New" panose="02070309020205020404" pitchFamily="49" charset="0"/>
              </a:rPr>
              <a:t>i</a:t>
            </a:r>
            <a:r>
              <a:rPr lang="en-US" sz="2400" b="1" dirty="0">
                <a:solidFill>
                  <a:schemeClr val="tx1"/>
                </a:solidFill>
                <a:cs typeface="Courier New" panose="02070309020205020404" pitchFamily="49" charset="0"/>
              </a:rPr>
              <a:t> in range(0, </a:t>
            </a:r>
            <a:r>
              <a:rPr lang="en-US" sz="2400" b="1" dirty="0" err="1">
                <a:solidFill>
                  <a:schemeClr val="tx1"/>
                </a:solidFill>
                <a:cs typeface="Courier New" panose="02070309020205020404" pitchFamily="49" charset="0"/>
              </a:rPr>
              <a:t>len</a:t>
            </a:r>
            <a:r>
              <a:rPr lang="en-US" sz="2400" b="1" dirty="0">
                <a:solidFill>
                  <a:schemeClr val="tx1"/>
                </a:solidFill>
                <a:cs typeface="Courier New" panose="02070309020205020404" pitchFamily="49" charset="0"/>
              </a:rPr>
              <a:t>(</a:t>
            </a:r>
            <a:r>
              <a:rPr lang="en-US" sz="2400" b="1" dirty="0" err="1">
                <a:solidFill>
                  <a:schemeClr val="tx1"/>
                </a:solidFill>
                <a:cs typeface="Courier New" panose="02070309020205020404" pitchFamily="49" charset="0"/>
              </a:rPr>
              <a:t>temp_list</a:t>
            </a:r>
            <a:r>
              <a:rPr lang="en-US" sz="2400" b="1" dirty="0">
                <a:solidFill>
                  <a:schemeClr val="tx1"/>
                </a:solidFill>
                <a:cs typeface="Courier New" panose="02070309020205020404" pitchFamily="49" charset="0"/>
              </a:rPr>
              <a:t>):</a:t>
            </a:r>
          </a:p>
          <a:p>
            <a:pPr marL="0" indent="0">
              <a:buNone/>
            </a:pPr>
            <a:r>
              <a:rPr lang="en-US" sz="2400" b="1" dirty="0">
                <a:solidFill>
                  <a:schemeClr val="tx1"/>
                </a:solidFill>
                <a:cs typeface="Courier New" panose="02070309020205020404" pitchFamily="49" charset="0"/>
              </a:rPr>
              <a:t>	temp = </a:t>
            </a:r>
            <a:r>
              <a:rPr lang="en-US" sz="2400" b="1" dirty="0" err="1">
                <a:solidFill>
                  <a:schemeClr val="tx1"/>
                </a:solidFill>
                <a:cs typeface="Courier New" panose="02070309020205020404" pitchFamily="49" charset="0"/>
              </a:rPr>
              <a:t>temp_list</a:t>
            </a:r>
            <a:r>
              <a:rPr lang="en-US" sz="2400" b="1" dirty="0">
                <a:solidFill>
                  <a:schemeClr val="tx1"/>
                </a:solidFill>
                <a:cs typeface="Courier New" panose="02070309020205020404" pitchFamily="49" charset="0"/>
              </a:rPr>
              <a:t>[</a:t>
            </a:r>
            <a:r>
              <a:rPr lang="en-US" sz="2400" b="1" dirty="0" err="1">
                <a:solidFill>
                  <a:schemeClr val="tx1"/>
                </a:solidFill>
                <a:cs typeface="Courier New" panose="02070309020205020404" pitchFamily="49" charset="0"/>
              </a:rPr>
              <a:t>i</a:t>
            </a:r>
            <a:r>
              <a:rPr lang="en-US" sz="2400" b="1" dirty="0">
                <a:solidFill>
                  <a:schemeClr val="tx1"/>
                </a:solidFill>
                <a:cs typeface="Courier New" panose="02070309020205020404" pitchFamily="49" charset="0"/>
              </a:rPr>
              <a:t>]</a:t>
            </a:r>
          </a:p>
          <a:p>
            <a:pPr marL="0" indent="0">
              <a:buNone/>
            </a:pPr>
            <a:r>
              <a:rPr lang="en-US" sz="2400" b="1" dirty="0">
                <a:solidFill>
                  <a:schemeClr val="tx1"/>
                </a:solidFill>
                <a:cs typeface="Courier New" panose="02070309020205020404" pitchFamily="49" charset="0"/>
              </a:rPr>
              <a:t>	if (highest &gt; temp):</a:t>
            </a:r>
          </a:p>
          <a:p>
            <a:pPr marL="0" indent="0">
              <a:buNone/>
            </a:pPr>
            <a:r>
              <a:rPr lang="en-US" sz="2400" b="1" dirty="0">
                <a:solidFill>
                  <a:schemeClr val="tx1"/>
                </a:solidFill>
                <a:cs typeface="Courier New" panose="02070309020205020404" pitchFamily="49" charset="0"/>
              </a:rPr>
              <a:t>		</a:t>
            </a:r>
            <a:r>
              <a:rPr lang="en-US" sz="2400" b="1" dirty="0">
                <a:solidFill>
                  <a:srgbClr val="0070C0"/>
                </a:solidFill>
                <a:cs typeface="Courier New" panose="02070309020205020404" pitchFamily="49" charset="0"/>
              </a:rPr>
              <a:t>continue</a:t>
            </a:r>
          </a:p>
          <a:p>
            <a:pPr marL="0" indent="0">
              <a:buNone/>
            </a:pPr>
            <a:r>
              <a:rPr lang="en-US" sz="2400" b="1" dirty="0">
                <a:solidFill>
                  <a:schemeClr val="tx1"/>
                </a:solidFill>
                <a:cs typeface="Courier New" panose="02070309020205020404" pitchFamily="49" charset="0"/>
              </a:rPr>
              <a:t>	highest = temp</a:t>
            </a:r>
          </a:p>
          <a:p>
            <a:pPr marL="0" indent="0">
              <a:buNone/>
            </a:pPr>
            <a:endParaRPr lang="en-US" sz="2400" dirty="0">
              <a:latin typeface="Courier New" panose="02070309020205020404" pitchFamily="49" charset="0"/>
              <a:cs typeface="Courier New" panose="02070309020205020404" pitchFamily="49" charset="0"/>
            </a:endParaRPr>
          </a:p>
          <a:p>
            <a:pPr marL="0" indent="0">
              <a:buNone/>
            </a:pPr>
            <a:r>
              <a:rPr lang="en-US" sz="2400" dirty="0">
                <a:latin typeface="Courier New" panose="02070309020205020404" pitchFamily="49" charset="0"/>
                <a:cs typeface="Courier New" panose="02070309020205020404" pitchFamily="49" charset="0"/>
              </a:rPr>
              <a:t>		</a:t>
            </a:r>
          </a:p>
          <a:p>
            <a:pPr marL="0" indent="0">
              <a:buNone/>
            </a:pPr>
            <a:endParaRPr lang="en-US" dirty="0"/>
          </a:p>
        </p:txBody>
      </p:sp>
      <p:pic>
        <p:nvPicPr>
          <p:cNvPr id="5" name="Audio 4">
            <a:hlinkClick r:id="" action="ppaction://media"/>
            <a:extLst>
              <a:ext uri="{FF2B5EF4-FFF2-40B4-BE49-F238E27FC236}">
                <a16:creationId xmlns:a16="http://schemas.microsoft.com/office/drawing/2014/main" id="{63B4F04D-51A8-4503-8853-4918E78B1A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27991405"/>
      </p:ext>
    </p:extLst>
  </p:cSld>
  <p:clrMapOvr>
    <a:masterClrMapping/>
  </p:clrMapOvr>
  <mc:AlternateContent xmlns:mc="http://schemas.openxmlformats.org/markup-compatibility/2006" xmlns:p14="http://schemas.microsoft.com/office/powerpoint/2010/main">
    <mc:Choice Requires="p14">
      <p:transition spd="slow" advTm="8080">
        <p14:wheelReverse spokes="1"/>
      </p:transition>
    </mc:Choice>
    <mc:Fallback xmlns="">
      <p:transition spd="slow" advTm="80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
        <p:nvSpPr>
          <p:cNvPr id="4" name="Rectangle 3">
            <a:extLst>
              <a:ext uri="{FF2B5EF4-FFF2-40B4-BE49-F238E27FC236}">
                <a16:creationId xmlns:a16="http://schemas.microsoft.com/office/drawing/2014/main" id="{1AD08463-6B0A-418E-9896-24736FDD7B31}"/>
              </a:ext>
            </a:extLst>
          </p:cNvPr>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the activities now…</a:t>
            </a:r>
          </a:p>
        </p:txBody>
      </p:sp>
    </p:spTree>
    <p:extLst>
      <p:ext uri="{BB962C8B-B14F-4D97-AF65-F5344CB8AC3E}">
        <p14:creationId xmlns:p14="http://schemas.microsoft.com/office/powerpoint/2010/main" val="3561620643"/>
      </p:ext>
    </p:extLst>
  </p:cSld>
  <p:clrMapOvr>
    <a:masterClrMapping/>
  </p:clrMapOvr>
  <p:transition spd="slow" advTm="9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76200" y="122238"/>
            <a:ext cx="8991600" cy="563562"/>
          </a:xfrm>
        </p:spPr>
        <p:txBody>
          <a:bodyPr/>
          <a:lstStyle/>
          <a:p>
            <a:pPr>
              <a:defRPr/>
            </a:pPr>
            <a:r>
              <a:rPr lang="en-US"/>
              <a:t>Summary</a:t>
            </a:r>
          </a:p>
        </p:txBody>
      </p:sp>
      <p:sp>
        <p:nvSpPr>
          <p:cNvPr id="8196" name="Rectangle 6"/>
          <p:cNvSpPr>
            <a:spLocks noGrp="1" noChangeArrowheads="1"/>
          </p:cNvSpPr>
          <p:nvPr>
            <p:ph type="body" idx="1"/>
          </p:nvPr>
        </p:nvSpPr>
        <p:spPr/>
        <p:txBody>
          <a:bodyPr/>
          <a:lstStyle/>
          <a:p>
            <a:pPr>
              <a:buFont typeface="Wingdings" panose="05000000000000000000" pitchFamily="2" charset="2"/>
              <a:buChar char="q"/>
            </a:pPr>
            <a:r>
              <a:rPr lang="en-US" altLang="en-US" b="1" dirty="0">
                <a:latin typeface="Arial Narrow" panose="020B0606020202030204" pitchFamily="34" charset="0"/>
              </a:rPr>
              <a:t>A </a:t>
            </a:r>
            <a:r>
              <a:rPr lang="en-US" altLang="en-US" b="1" dirty="0">
                <a:latin typeface="Courier New" panose="02070309020205020404" pitchFamily="49" charset="0"/>
                <a:cs typeface="Courier New" panose="02070309020205020404" pitchFamily="49" charset="0"/>
              </a:rPr>
              <a:t>for</a:t>
            </a:r>
            <a:r>
              <a:rPr lang="en-US" altLang="en-US" b="1" dirty="0">
                <a:latin typeface="Arial Narrow" panose="020B0606020202030204" pitchFamily="34" charset="0"/>
              </a:rPr>
              <a:t> loop can be used to iterate through a list of items</a:t>
            </a:r>
          </a:p>
          <a:p>
            <a:pPr>
              <a:buFont typeface="Wingdings" panose="05000000000000000000" pitchFamily="2" charset="2"/>
              <a:buChar char="q"/>
            </a:pPr>
            <a:r>
              <a:rPr lang="en-US" altLang="en-US" b="1" dirty="0">
                <a:latin typeface="Courier New" panose="02070309020205020404" pitchFamily="49" charset="0"/>
                <a:cs typeface="Courier New" panose="02070309020205020404" pitchFamily="49" charset="0"/>
              </a:rPr>
              <a:t>range</a:t>
            </a:r>
            <a:r>
              <a:rPr lang="en-US" altLang="en-US" b="1" dirty="0">
                <a:latin typeface="Arial Narrow" panose="020B0606020202030204" pitchFamily="34" charset="0"/>
              </a:rPr>
              <a:t> can be used to generate a list containing an arithmetic progression</a:t>
            </a:r>
          </a:p>
          <a:p>
            <a:pPr lvl="1">
              <a:buFont typeface="Wingdings" panose="05000000000000000000" pitchFamily="2" charset="2"/>
              <a:buChar char="q"/>
            </a:pPr>
            <a:r>
              <a:rPr lang="en-US" altLang="en-US" b="1" dirty="0">
                <a:latin typeface="Arial Narrow" panose="020B0606020202030204" pitchFamily="34" charset="0"/>
              </a:rPr>
              <a:t>Use a </a:t>
            </a:r>
            <a:r>
              <a:rPr lang="en-US" altLang="en-US" b="1" dirty="0">
                <a:latin typeface="Courier New" panose="02070309020205020404" pitchFamily="49" charset="0"/>
                <a:cs typeface="Courier New" panose="02070309020205020404" pitchFamily="49" charset="0"/>
              </a:rPr>
              <a:t>for</a:t>
            </a:r>
            <a:r>
              <a:rPr lang="en-US" altLang="en-US" b="1" dirty="0">
                <a:latin typeface="Arial Narrow" panose="020B0606020202030204" pitchFamily="34" charset="0"/>
              </a:rPr>
              <a:t> loop to iterate through a list created using </a:t>
            </a:r>
            <a:r>
              <a:rPr lang="en-US" altLang="en-US" b="1" dirty="0">
                <a:latin typeface="Courier New" panose="02070309020205020404" pitchFamily="49" charset="0"/>
                <a:cs typeface="Courier New" panose="02070309020205020404" pitchFamily="49" charset="0"/>
              </a:rPr>
              <a:t>range</a:t>
            </a:r>
            <a:r>
              <a:rPr lang="en-US" altLang="en-US" b="1" dirty="0">
                <a:latin typeface="Arial Narrow" panose="020B0606020202030204" pitchFamily="34" charset="0"/>
              </a:rPr>
              <a:t> to have a loop run a fixed number of times</a:t>
            </a:r>
          </a:p>
          <a:p>
            <a:pPr>
              <a:buFont typeface="Wingdings" panose="05000000000000000000" pitchFamily="2" charset="2"/>
              <a:buChar char="q"/>
            </a:pPr>
            <a:r>
              <a:rPr lang="en-US" altLang="en-US" b="1" dirty="0">
                <a:latin typeface="Arial Narrow" panose="020B0606020202030204" pitchFamily="34" charset="0"/>
              </a:rPr>
              <a:t>The </a:t>
            </a:r>
            <a:r>
              <a:rPr lang="en-US" altLang="en-US" b="1" dirty="0">
                <a:latin typeface="Courier New" panose="02070309020205020404" pitchFamily="49" charset="0"/>
                <a:cs typeface="Courier New" panose="02070309020205020404" pitchFamily="49" charset="0"/>
              </a:rPr>
              <a:t>break</a:t>
            </a:r>
            <a:r>
              <a:rPr lang="en-US" altLang="en-US" b="1" dirty="0">
                <a:latin typeface="Arial Narrow" panose="020B0606020202030204" pitchFamily="34" charset="0"/>
              </a:rPr>
              <a:t> and </a:t>
            </a:r>
            <a:r>
              <a:rPr lang="en-US" altLang="en-US" b="1" dirty="0">
                <a:latin typeface="Courier New" panose="02070309020205020404" pitchFamily="49" charset="0"/>
                <a:cs typeface="Courier New" panose="02070309020205020404" pitchFamily="49" charset="0"/>
              </a:rPr>
              <a:t>continue</a:t>
            </a:r>
            <a:r>
              <a:rPr lang="en-US" altLang="en-US" b="1" dirty="0">
                <a:latin typeface="Arial Narrow" panose="020B0606020202030204" pitchFamily="34" charset="0"/>
              </a:rPr>
              <a:t> statements work the same way as for </a:t>
            </a:r>
            <a:r>
              <a:rPr lang="en-US" altLang="en-US" b="1" dirty="0">
                <a:latin typeface="Courier New" panose="02070309020205020404" pitchFamily="49" charset="0"/>
                <a:cs typeface="Courier New" panose="02070309020205020404" pitchFamily="49" charset="0"/>
              </a:rPr>
              <a:t>while</a:t>
            </a:r>
            <a:endParaRPr lang="en-US" altLang="en-US" b="1" dirty="0">
              <a:latin typeface="Arial Narrow" panose="020B0606020202030204" pitchFamily="34" charset="0"/>
            </a:endParaRPr>
          </a:p>
          <a:p>
            <a:endParaRPr lang="en-US" altLang="en-US" dirty="0"/>
          </a:p>
        </p:txBody>
      </p:sp>
      <p:pic>
        <p:nvPicPr>
          <p:cNvPr id="2" name="Audio 1">
            <a:hlinkClick r:id="" action="ppaction://media"/>
            <a:extLst>
              <a:ext uri="{FF2B5EF4-FFF2-40B4-BE49-F238E27FC236}">
                <a16:creationId xmlns:a16="http://schemas.microsoft.com/office/drawing/2014/main" id="{3DFCA9AE-696F-40CB-89E2-98A5C4F203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47944164"/>
      </p:ext>
    </p:extLst>
  </p:cSld>
  <p:clrMapOvr>
    <a:masterClrMapping/>
  </p:clrMapOvr>
  <mc:AlternateContent xmlns:mc="http://schemas.openxmlformats.org/markup-compatibility/2006" xmlns:p14="http://schemas.microsoft.com/office/powerpoint/2010/main">
    <mc:Choice Requires="p14">
      <p:transition spd="slow" advTm="21375">
        <p14:wheelReverse spokes="1"/>
      </p:transition>
    </mc:Choice>
    <mc:Fallback xmlns="">
      <p:transition spd="slow" advTm="213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8991600" cy="563562"/>
          </a:xfrm>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At the end of this lesson, you will be able to….</a:t>
            </a:r>
          </a:p>
          <a:p>
            <a:pPr marL="0" indent="0">
              <a:buNone/>
            </a:pPr>
            <a:endParaRPr lang="en-US" b="1" dirty="0">
              <a:latin typeface="Arial Narrow" panose="020B0606020202030204" pitchFamily="34" charset="0"/>
            </a:endParaRPr>
          </a:p>
          <a:p>
            <a:r>
              <a:rPr lang="en-US" b="1" dirty="0">
                <a:latin typeface="Arial Narrow" panose="020B0606020202030204" pitchFamily="34" charset="0"/>
              </a:rPr>
              <a:t>code using </a:t>
            </a:r>
            <a:r>
              <a:rPr lang="en-US" b="1" dirty="0">
                <a:latin typeface="Courier New" panose="02070309020205020404" pitchFamily="49" charset="0"/>
                <a:cs typeface="Courier New" panose="02070309020205020404" pitchFamily="49" charset="0"/>
              </a:rPr>
              <a:t>for</a:t>
            </a:r>
            <a:r>
              <a:rPr lang="en-US" b="1" dirty="0">
                <a:latin typeface="Arial Narrow" panose="020B0606020202030204" pitchFamily="34" charset="0"/>
              </a:rPr>
              <a:t> loop</a:t>
            </a:r>
          </a:p>
        </p:txBody>
      </p:sp>
      <p:pic>
        <p:nvPicPr>
          <p:cNvPr id="4" name="Audio 3">
            <a:hlinkClick r:id="" action="ppaction://media"/>
            <a:extLst>
              <a:ext uri="{FF2B5EF4-FFF2-40B4-BE49-F238E27FC236}">
                <a16:creationId xmlns:a16="http://schemas.microsoft.com/office/drawing/2014/main" id="{6D228041-096B-48F8-88C3-CC4236942E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31562240"/>
      </p:ext>
    </p:extLst>
  </p:cSld>
  <p:clrMapOvr>
    <a:masterClrMapping/>
  </p:clrMapOvr>
  <mc:AlternateContent xmlns:mc="http://schemas.openxmlformats.org/markup-compatibility/2006" xmlns:p14="http://schemas.microsoft.com/office/powerpoint/2010/main">
    <mc:Choice Requires="p14">
      <p:transition spd="slow" advTm="14615">
        <p14:wheelReverse spokes="1"/>
      </p:transition>
    </mc:Choice>
    <mc:Fallback xmlns="">
      <p:transition spd="slow" advTm="146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a:xfrm>
            <a:off x="76200" y="122238"/>
            <a:ext cx="8991600" cy="563562"/>
          </a:xfrm>
        </p:spPr>
        <p:txBody>
          <a:bodyPr/>
          <a:lstStyle/>
          <a:p>
            <a:pPr>
              <a:defRPr/>
            </a:pPr>
            <a:r>
              <a:rPr lang="en-US"/>
              <a:t>Reading Reference</a:t>
            </a:r>
          </a:p>
        </p:txBody>
      </p:sp>
      <p:sp>
        <p:nvSpPr>
          <p:cNvPr id="6148" name="Rectangle 6"/>
          <p:cNvSpPr>
            <a:spLocks noGrp="1" noChangeArrowheads="1"/>
          </p:cNvSpPr>
          <p:nvPr>
            <p:ph type="body" idx="1"/>
          </p:nvPr>
        </p:nvSpPr>
        <p:spPr>
          <a:xfrm>
            <a:off x="76200" y="884238"/>
            <a:ext cx="9067800" cy="4983162"/>
          </a:xfrm>
        </p:spPr>
        <p:txBody>
          <a:bodyPr/>
          <a:lstStyle/>
          <a:p>
            <a:r>
              <a:rPr lang="en-US" altLang="en-US" dirty="0"/>
              <a:t>Python 3 Documentation</a:t>
            </a:r>
          </a:p>
          <a:p>
            <a:pPr lvl="1"/>
            <a:r>
              <a:rPr lang="en-US" sz="2000" dirty="0">
                <a:hlinkClick r:id="rId5"/>
              </a:rPr>
              <a:t>https://docs.python.org/3/reference/compound_stmts.html#for</a:t>
            </a:r>
            <a:endParaRPr lang="en-US" sz="2000" dirty="0"/>
          </a:p>
          <a:p>
            <a:r>
              <a:rPr lang="en-US" altLang="en-US" dirty="0"/>
              <a:t>Learn Python Tutorial</a:t>
            </a:r>
          </a:p>
          <a:p>
            <a:pPr lvl="1"/>
            <a:r>
              <a:rPr lang="en-US" altLang="en-US" sz="2000" dirty="0">
                <a:hlinkClick r:id="rId6"/>
              </a:rPr>
              <a:t>https://www.learnpython.org/en/Loops</a:t>
            </a:r>
            <a:endParaRPr lang="en-US" altLang="en-US" sz="2000" dirty="0"/>
          </a:p>
          <a:p>
            <a:pPr marL="457200" lvl="1" indent="0">
              <a:buNone/>
            </a:pPr>
            <a:endParaRPr lang="en-US" altLang="en-US" dirty="0"/>
          </a:p>
          <a:p>
            <a:endParaRPr lang="en-US" altLang="en-US" dirty="0"/>
          </a:p>
        </p:txBody>
      </p:sp>
      <p:pic>
        <p:nvPicPr>
          <p:cNvPr id="2" name="Audio 1">
            <a:hlinkClick r:id="" action="ppaction://media"/>
            <a:extLst>
              <a:ext uri="{FF2B5EF4-FFF2-40B4-BE49-F238E27FC236}">
                <a16:creationId xmlns:a16="http://schemas.microsoft.com/office/drawing/2014/main" id="{93DC7CCE-B18C-4D1A-ACA5-AC5C4084C20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936700733"/>
      </p:ext>
    </p:extLst>
  </p:cSld>
  <p:clrMapOvr>
    <a:masterClrMapping/>
  </p:clrMapOvr>
  <mc:AlternateContent xmlns:mc="http://schemas.openxmlformats.org/markup-compatibility/2006" xmlns:p14="http://schemas.microsoft.com/office/powerpoint/2010/main">
    <mc:Choice Requires="p14">
      <p:transition spd="slow" advTm="26785">
        <p14:wheelReverse spokes="1"/>
      </p:transition>
    </mc:Choice>
    <mc:Fallback xmlns="">
      <p:transition spd="slow" advTm="267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8991600" cy="563562"/>
          </a:xfrm>
        </p:spPr>
        <p:txBody>
          <a:bodyPr/>
          <a:lstStyle/>
          <a:p>
            <a:r>
              <a:rPr lang="en-US" dirty="0">
                <a:latin typeface="Courier New" panose="02070309020205020404" pitchFamily="49" charset="0"/>
                <a:cs typeface="Courier New" panose="02070309020205020404" pitchFamily="49" charset="0"/>
              </a:rPr>
              <a:t>for </a:t>
            </a:r>
            <a:r>
              <a:rPr lang="en-US" dirty="0"/>
              <a:t>Loop</a:t>
            </a:r>
          </a:p>
        </p:txBody>
      </p:sp>
      <p:sp>
        <p:nvSpPr>
          <p:cNvPr id="3" name="Content Placeholder 2"/>
          <p:cNvSpPr>
            <a:spLocks noGrp="1"/>
          </p:cNvSpPr>
          <p:nvPr>
            <p:ph idx="1"/>
          </p:nvPr>
        </p:nvSpPr>
        <p:spPr>
          <a:xfrm>
            <a:off x="76200" y="884238"/>
            <a:ext cx="5174129" cy="4983162"/>
          </a:xfrm>
        </p:spPr>
        <p:txBody>
          <a:bodyPr/>
          <a:lstStyle/>
          <a:p>
            <a:pPr marL="514350" indent="-514350">
              <a:buFont typeface="+mj-lt"/>
              <a:buAutoNum type="arabicPeriod"/>
            </a:pPr>
            <a:r>
              <a:rPr lang="en-US" b="1" dirty="0">
                <a:latin typeface="Arial Narrow" panose="020B0606020202030204" pitchFamily="34" charset="0"/>
              </a:rPr>
              <a:t>Retrieve item from list</a:t>
            </a:r>
          </a:p>
          <a:p>
            <a:pPr marL="514350" indent="-514350">
              <a:buFont typeface="+mj-lt"/>
              <a:buAutoNum type="arabicPeriod"/>
            </a:pPr>
            <a:r>
              <a:rPr lang="en-US" b="1" dirty="0">
                <a:latin typeface="Arial Narrow" panose="020B0606020202030204" pitchFamily="34" charset="0"/>
              </a:rPr>
              <a:t>Executes the block of statements in the loop </a:t>
            </a:r>
            <a:br>
              <a:rPr lang="en-US" b="1" dirty="0">
                <a:latin typeface="Arial Narrow" panose="020B0606020202030204" pitchFamily="34" charset="0"/>
              </a:rPr>
            </a:br>
            <a:r>
              <a:rPr lang="en-US" b="1" i="1" dirty="0">
                <a:solidFill>
                  <a:schemeClr val="tx1"/>
                </a:solidFill>
                <a:latin typeface="Arial Narrow" panose="020B0606020202030204" pitchFamily="34" charset="0"/>
              </a:rPr>
              <a:t>if there is item</a:t>
            </a:r>
          </a:p>
          <a:p>
            <a:pPr marL="514350" indent="-514350">
              <a:buFont typeface="+mj-lt"/>
              <a:buAutoNum type="arabicPeriod"/>
            </a:pPr>
            <a:r>
              <a:rPr lang="en-US" b="1" dirty="0">
                <a:latin typeface="Arial Narrow" panose="020B0606020202030204" pitchFamily="34" charset="0"/>
              </a:rPr>
              <a:t>Repeat from step 1 until </a:t>
            </a:r>
            <a:r>
              <a:rPr lang="en-US" b="1" i="1" dirty="0">
                <a:solidFill>
                  <a:schemeClr val="tx1"/>
                </a:solidFill>
                <a:latin typeface="Arial Narrow" panose="020B0606020202030204" pitchFamily="34" charset="0"/>
              </a:rPr>
              <a:t>all items</a:t>
            </a:r>
            <a:r>
              <a:rPr lang="en-US" b="1" dirty="0">
                <a:latin typeface="Arial Narrow" panose="020B0606020202030204" pitchFamily="34" charset="0"/>
              </a:rPr>
              <a:t> in the list have been </a:t>
            </a:r>
            <a:r>
              <a:rPr lang="en-US" b="1" i="1" dirty="0">
                <a:solidFill>
                  <a:schemeClr val="tx1"/>
                </a:solidFill>
                <a:latin typeface="Arial Narrow" panose="020B0606020202030204" pitchFamily="34" charset="0"/>
              </a:rPr>
              <a:t>iterated</a:t>
            </a:r>
          </a:p>
        </p:txBody>
      </p:sp>
      <p:grpSp>
        <p:nvGrpSpPr>
          <p:cNvPr id="26" name="Group 25">
            <a:extLst>
              <a:ext uri="{FF2B5EF4-FFF2-40B4-BE49-F238E27FC236}">
                <a16:creationId xmlns:a16="http://schemas.microsoft.com/office/drawing/2014/main" id="{B35F590B-BF15-4454-ABAE-29551E8B20F4}"/>
              </a:ext>
            </a:extLst>
          </p:cNvPr>
          <p:cNvGrpSpPr/>
          <p:nvPr/>
        </p:nvGrpSpPr>
        <p:grpSpPr>
          <a:xfrm>
            <a:off x="5105400" y="996462"/>
            <a:ext cx="3416375" cy="3299459"/>
            <a:chOff x="5105400" y="996462"/>
            <a:chExt cx="3416375" cy="3299459"/>
          </a:xfrm>
        </p:grpSpPr>
        <p:cxnSp>
          <p:nvCxnSpPr>
            <p:cNvPr id="5" name="Line 5"/>
            <p:cNvCxnSpPr/>
            <p:nvPr/>
          </p:nvCxnSpPr>
          <p:spPr bwMode="auto">
            <a:xfrm>
              <a:off x="6667954" y="2227603"/>
              <a:ext cx="0" cy="393965"/>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7" name="Straight Connector 6"/>
            <p:cNvCxnSpPr/>
            <p:nvPr/>
          </p:nvCxnSpPr>
          <p:spPr>
            <a:xfrm flipH="1">
              <a:off x="7787941" y="1926658"/>
              <a:ext cx="72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5105400" y="996462"/>
              <a:ext cx="3416375" cy="3299459"/>
              <a:chOff x="334839" y="0"/>
              <a:chExt cx="2121000" cy="2297430"/>
            </a:xfrm>
          </p:grpSpPr>
          <p:cxnSp>
            <p:nvCxnSpPr>
              <p:cNvPr id="9" name="Line 7"/>
              <p:cNvCxnSpPr/>
              <p:nvPr/>
            </p:nvCxnSpPr>
            <p:spPr bwMode="auto">
              <a:xfrm flipH="1">
                <a:off x="1295400" y="161925"/>
                <a:ext cx="635" cy="274274"/>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nvGrpSpPr>
              <p:cNvPr id="10" name="Group 9"/>
              <p:cNvGrpSpPr/>
              <p:nvPr/>
            </p:nvGrpSpPr>
            <p:grpSpPr>
              <a:xfrm>
                <a:off x="334839" y="0"/>
                <a:ext cx="2121000" cy="2297430"/>
                <a:chOff x="334839" y="0"/>
                <a:chExt cx="2121000" cy="2297430"/>
              </a:xfrm>
            </p:grpSpPr>
            <p:grpSp>
              <p:nvGrpSpPr>
                <p:cNvPr id="12" name="Group 11"/>
                <p:cNvGrpSpPr/>
                <p:nvPr/>
              </p:nvGrpSpPr>
              <p:grpSpPr>
                <a:xfrm>
                  <a:off x="334839" y="0"/>
                  <a:ext cx="2121000" cy="2297430"/>
                  <a:chOff x="334839" y="0"/>
                  <a:chExt cx="2121000" cy="2297430"/>
                </a:xfrm>
              </p:grpSpPr>
              <p:sp>
                <p:nvSpPr>
                  <p:cNvPr id="13" name="Text Box 8"/>
                  <p:cNvSpPr txBox="1">
                    <a:spLocks noChangeArrowheads="1"/>
                  </p:cNvSpPr>
                  <p:nvPr/>
                </p:nvSpPr>
                <p:spPr bwMode="auto">
                  <a:xfrm>
                    <a:off x="2019300" y="390525"/>
                    <a:ext cx="427990"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latin typeface="+mn-lt"/>
                        <a:ea typeface="SimSun"/>
                      </a:rPr>
                      <a:t>False</a:t>
                    </a:r>
                  </a:p>
                </p:txBody>
              </p:sp>
              <p:sp>
                <p:nvSpPr>
                  <p:cNvPr id="14" name="Text Box 9"/>
                  <p:cNvSpPr txBox="1">
                    <a:spLocks noChangeArrowheads="1"/>
                  </p:cNvSpPr>
                  <p:nvPr/>
                </p:nvSpPr>
                <p:spPr bwMode="auto">
                  <a:xfrm>
                    <a:off x="892493" y="828675"/>
                    <a:ext cx="409575"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spcBef>
                        <a:spcPts val="0"/>
                      </a:spcBef>
                      <a:spcAft>
                        <a:spcPts val="0"/>
                      </a:spcAft>
                    </a:pPr>
                    <a:r>
                      <a:rPr lang="en-SG" sz="1600" dirty="0">
                        <a:effectLst/>
                        <a:latin typeface="+mn-lt"/>
                        <a:ea typeface="SimSun"/>
                      </a:rPr>
                      <a:t>True</a:t>
                    </a:r>
                  </a:p>
                </p:txBody>
              </p:sp>
              <p:sp>
                <p:nvSpPr>
                  <p:cNvPr id="15" name="AutoShape 10"/>
                  <p:cNvSpPr>
                    <a:spLocks noChangeArrowheads="1"/>
                  </p:cNvSpPr>
                  <p:nvPr/>
                </p:nvSpPr>
                <p:spPr bwMode="auto">
                  <a:xfrm>
                    <a:off x="1209675" y="0"/>
                    <a:ext cx="165812" cy="164183"/>
                  </a:xfrm>
                  <a:prstGeom prst="flowChartConnector">
                    <a:avLst/>
                  </a:prstGeom>
                  <a:solidFill>
                    <a:schemeClr val="tx1"/>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16" name="AutoShape 11"/>
                  <p:cNvSpPr>
                    <a:spLocks noChangeArrowheads="1"/>
                  </p:cNvSpPr>
                  <p:nvPr/>
                </p:nvSpPr>
                <p:spPr bwMode="auto">
                  <a:xfrm>
                    <a:off x="1219200" y="2133600"/>
                    <a:ext cx="165735" cy="163830"/>
                  </a:xfrm>
                  <a:prstGeom prst="flowChartConnector">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en-SG"/>
                  </a:p>
                </p:txBody>
              </p:sp>
              <p:sp>
                <p:nvSpPr>
                  <p:cNvPr id="17" name="AutoShape 12"/>
                  <p:cNvSpPr>
                    <a:spLocks noChangeArrowheads="1"/>
                  </p:cNvSpPr>
                  <p:nvPr/>
                </p:nvSpPr>
                <p:spPr bwMode="auto">
                  <a:xfrm>
                    <a:off x="733425" y="1133475"/>
                    <a:ext cx="1163955" cy="285750"/>
                  </a:xfrm>
                  <a:prstGeom prst="flowChartProcess">
                    <a:avLst/>
                  </a:prstGeom>
                  <a:solidFill>
                    <a:srgbClr val="CCFFFF"/>
                  </a:solidFill>
                  <a:ln w="9525">
                    <a:solidFill>
                      <a:srgbClr val="000000"/>
                    </a:solidFill>
                    <a:miter lim="800000"/>
                    <a:headEnd/>
                    <a:tailEnd/>
                  </a:ln>
                </p:spPr>
                <p:txBody>
                  <a:bodyPr rot="0" vert="horz" wrap="square" lIns="0" tIns="45720" rIns="0" bIns="45720" anchor="ctr" anchorCtr="0" upright="1">
                    <a:noAutofit/>
                  </a:bodyPr>
                  <a:lstStyle/>
                  <a:p>
                    <a:pPr marL="0" marR="0" algn="ctr">
                      <a:spcBef>
                        <a:spcPts val="0"/>
                      </a:spcBef>
                      <a:spcAft>
                        <a:spcPts val="0"/>
                      </a:spcAft>
                    </a:pPr>
                    <a:r>
                      <a:rPr lang="en-SG" sz="1600" dirty="0">
                        <a:latin typeface="+mn-lt"/>
                        <a:ea typeface="SimSun"/>
                      </a:rPr>
                      <a:t>block of statements</a:t>
                    </a:r>
                  </a:p>
                </p:txBody>
              </p:sp>
              <p:cxnSp>
                <p:nvCxnSpPr>
                  <p:cNvPr id="18" name="Line 5"/>
                  <p:cNvCxnSpPr/>
                  <p:nvPr/>
                </p:nvCxnSpPr>
                <p:spPr bwMode="auto">
                  <a:xfrm>
                    <a:off x="1314450" y="1419225"/>
                    <a:ext cx="0" cy="274320"/>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cxnSp>
                <p:nvCxnSpPr>
                  <p:cNvPr id="19" name="Straight Connector 18"/>
                  <p:cNvCxnSpPr/>
                  <p:nvPr/>
                </p:nvCxnSpPr>
                <p:spPr>
                  <a:xfrm flipH="1">
                    <a:off x="345553" y="1695450"/>
                    <a:ext cx="96552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cxnSpLocks/>
                  </p:cNvCxnSpPr>
                  <p:nvPr/>
                </p:nvCxnSpPr>
                <p:spPr>
                  <a:xfrm flipV="1">
                    <a:off x="334839" y="647699"/>
                    <a:ext cx="10714" cy="10473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cxnSpLocks/>
                    <a:endCxn id="23" idx="1"/>
                  </p:cNvCxnSpPr>
                  <p:nvPr/>
                </p:nvCxnSpPr>
                <p:spPr>
                  <a:xfrm>
                    <a:off x="345553" y="647700"/>
                    <a:ext cx="244997" cy="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2" name="Line 7"/>
                  <p:cNvCxnSpPr/>
                  <p:nvPr/>
                </p:nvCxnSpPr>
                <p:spPr bwMode="auto">
                  <a:xfrm flipH="1">
                    <a:off x="2455204" y="647700"/>
                    <a:ext cx="635" cy="1225296"/>
                  </a:xfrm>
                  <a:prstGeom prst="line">
                    <a:avLst/>
                  </a:prstGeom>
                  <a:noFill/>
                  <a:ln w="9525">
                    <a:solidFill>
                      <a:srgbClr val="000000"/>
                    </a:solidFill>
                    <a:round/>
                    <a:headEnd type="none" w="med" len="med"/>
                    <a:tailEnd type="none" w="med" len="med"/>
                  </a:ln>
                  <a:extLst>
                    <a:ext uri="{909E8E84-426E-40DD-AFC4-6F175D3DCCD1}">
                      <a14:hiddenFill xmlns:a14="http://schemas.microsoft.com/office/drawing/2010/main">
                        <a:noFill/>
                      </a14:hiddenFill>
                    </a:ext>
                  </a:extLst>
                </p:spPr>
              </p:cxnSp>
              <p:sp>
                <p:nvSpPr>
                  <p:cNvPr id="23" name="AutoShape 342"/>
                  <p:cNvSpPr>
                    <a:spLocks noChangeArrowheads="1"/>
                  </p:cNvSpPr>
                  <p:nvPr/>
                </p:nvSpPr>
                <p:spPr bwMode="auto">
                  <a:xfrm>
                    <a:off x="590550" y="438150"/>
                    <a:ext cx="1424940" cy="419100"/>
                  </a:xfrm>
                  <a:prstGeom prst="flowChartDecision">
                    <a:avLst/>
                  </a:prstGeom>
                  <a:solidFill>
                    <a:srgbClr val="CCFFFF"/>
                  </a:solidFill>
                  <a:ln w="9525">
                    <a:solidFill>
                      <a:srgbClr val="000000"/>
                    </a:solidFill>
                    <a:miter lim="800000"/>
                    <a:headEnd/>
                    <a:tailEnd/>
                  </a:ln>
                </p:spPr>
                <p:txBody>
                  <a:bodyPr rot="0" vert="horz" wrap="square" lIns="91440" tIns="45720" rIns="91440" bIns="45720" anchor="t" anchorCtr="0" upright="1">
                    <a:noAutofit/>
                  </a:bodyPr>
                  <a:lstStyle/>
                  <a:p>
                    <a:endParaRPr lang="en-SG"/>
                  </a:p>
                </p:txBody>
              </p:sp>
              <p:cxnSp>
                <p:nvCxnSpPr>
                  <p:cNvPr id="24" name="Straight Connector 23"/>
                  <p:cNvCxnSpPr/>
                  <p:nvPr/>
                </p:nvCxnSpPr>
                <p:spPr>
                  <a:xfrm flipH="1">
                    <a:off x="1304925" y="1866899"/>
                    <a:ext cx="11398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Line 7"/>
                  <p:cNvCxnSpPr/>
                  <p:nvPr/>
                </p:nvCxnSpPr>
                <p:spPr bwMode="auto">
                  <a:xfrm flipH="1">
                    <a:off x="1304925" y="1866899"/>
                    <a:ext cx="635" cy="273685"/>
                  </a:xfrm>
                  <a:prstGeom prst="line">
                    <a:avLst/>
                  </a:prstGeom>
                  <a:noFill/>
                  <a:ln w="9525">
                    <a:solidFill>
                      <a:srgbClr val="000000"/>
                    </a:solidFill>
                    <a:round/>
                    <a:headEnd type="none" w="lg" len="lg"/>
                    <a:tailEnd type="triangle" w="med" len="med"/>
                  </a:ln>
                  <a:extLst>
                    <a:ext uri="{909E8E84-426E-40DD-AFC4-6F175D3DCCD1}">
                      <a14:hiddenFill xmlns:a14="http://schemas.microsoft.com/office/drawing/2010/main">
                        <a:noFill/>
                      </a14:hiddenFill>
                    </a:ext>
                  </a:extLst>
                </p:spPr>
              </p:cxnSp>
            </p:grpSp>
            <p:sp>
              <p:nvSpPr>
                <p:cNvPr id="11" name="Text Box 319"/>
                <p:cNvSpPr txBox="1">
                  <a:spLocks noChangeArrowheads="1"/>
                </p:cNvSpPr>
                <p:nvPr/>
              </p:nvSpPr>
              <p:spPr bwMode="auto">
                <a:xfrm>
                  <a:off x="1020957" y="518162"/>
                  <a:ext cx="685800" cy="3714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0" anchor="t" anchorCtr="0" upright="1">
                  <a:noAutofit/>
                </a:bodyPr>
                <a:lstStyle/>
                <a:p>
                  <a:pPr marL="0" marR="0">
                    <a:spcBef>
                      <a:spcPts val="0"/>
                    </a:spcBef>
                    <a:spcAft>
                      <a:spcPts val="0"/>
                    </a:spcAft>
                  </a:pPr>
                  <a:r>
                    <a:rPr lang="en-US" sz="1600" dirty="0">
                      <a:effectLst/>
                      <a:latin typeface="+mn-lt"/>
                      <a:ea typeface="SimSun"/>
                    </a:rPr>
                    <a:t>Next item</a:t>
                  </a:r>
                  <a:endParaRPr lang="en-SG" sz="1600" dirty="0">
                    <a:effectLst/>
                    <a:latin typeface="+mn-lt"/>
                    <a:ea typeface="SimSun"/>
                  </a:endParaRPr>
                </a:p>
              </p:txBody>
            </p:sp>
          </p:grpSp>
        </p:grpSp>
      </p:grpSp>
      <p:sp>
        <p:nvSpPr>
          <p:cNvPr id="29" name="TextBox 28"/>
          <p:cNvSpPr txBox="1"/>
          <p:nvPr/>
        </p:nvSpPr>
        <p:spPr>
          <a:xfrm>
            <a:off x="820382" y="4467374"/>
            <a:ext cx="2930502" cy="1015663"/>
          </a:xfrm>
          <a:prstGeom prst="rect">
            <a:avLst/>
          </a:prstGeom>
          <a:solidFill>
            <a:schemeClr val="bg1"/>
          </a:solidFill>
          <a:ln>
            <a:solidFill>
              <a:schemeClr val="tx1"/>
            </a:solidFill>
          </a:ln>
        </p:spPr>
        <p:txBody>
          <a:bodyPr wrap="square" rtlCol="0">
            <a:spAutoFit/>
          </a:bodyPr>
          <a:lstStyle/>
          <a:p>
            <a:r>
              <a:rPr lang="en-US" sz="2000" dirty="0">
                <a:solidFill>
                  <a:srgbClr val="FF0000"/>
                </a:solidFill>
              </a:rPr>
              <a:t>   </a:t>
            </a:r>
            <a:r>
              <a:rPr lang="en-US" sz="2000" b="1" dirty="0">
                <a:solidFill>
                  <a:srgbClr val="FF0000"/>
                </a:solidFill>
                <a:latin typeface="Calibri" panose="020F0502020204030204" pitchFamily="34" charset="0"/>
                <a:cs typeface="Calibri" panose="020F0502020204030204" pitchFamily="34" charset="0"/>
              </a:rPr>
              <a:t>for </a:t>
            </a:r>
            <a:r>
              <a:rPr lang="en-US" sz="2000" b="1" i="1" dirty="0">
                <a:solidFill>
                  <a:srgbClr val="0000FF"/>
                </a:solidFill>
                <a:latin typeface="Calibri" panose="020F0502020204030204" pitchFamily="34" charset="0"/>
                <a:cs typeface="Calibri" panose="020F0502020204030204" pitchFamily="34" charset="0"/>
              </a:rPr>
              <a:t>item </a:t>
            </a:r>
            <a:r>
              <a:rPr lang="en-US" sz="2000" b="1" dirty="0">
                <a:solidFill>
                  <a:srgbClr val="FF0000"/>
                </a:solidFill>
                <a:latin typeface="Calibri" panose="020F0502020204030204" pitchFamily="34" charset="0"/>
                <a:cs typeface="Calibri" panose="020F0502020204030204" pitchFamily="34" charset="0"/>
              </a:rPr>
              <a:t>in</a:t>
            </a:r>
            <a:r>
              <a:rPr lang="en-US" sz="2000" b="1" i="1" dirty="0">
                <a:solidFill>
                  <a:srgbClr val="0000FF"/>
                </a:solidFill>
                <a:latin typeface="Calibri" panose="020F0502020204030204" pitchFamily="34" charset="0"/>
                <a:cs typeface="Calibri" panose="020F0502020204030204" pitchFamily="34" charset="0"/>
              </a:rPr>
              <a:t> list</a:t>
            </a:r>
            <a:r>
              <a:rPr lang="en-US" sz="2000" b="1" dirty="0">
                <a:solidFill>
                  <a:srgbClr val="0000FF"/>
                </a:solidFill>
                <a:latin typeface="Calibri" panose="020F0502020204030204" pitchFamily="34" charset="0"/>
                <a:cs typeface="Calibri" panose="020F0502020204030204" pitchFamily="34" charset="0"/>
              </a:rPr>
              <a:t>:</a:t>
            </a:r>
            <a:endParaRPr lang="en-SG" sz="2000" b="1" dirty="0">
              <a:solidFill>
                <a:srgbClr val="0000FF"/>
              </a:solidFill>
              <a:latin typeface="Calibri" panose="020F0502020204030204" pitchFamily="34" charset="0"/>
              <a:cs typeface="Calibri" panose="020F0502020204030204" pitchFamily="34" charset="0"/>
            </a:endParaRPr>
          </a:p>
          <a:p>
            <a:r>
              <a:rPr lang="en-US" sz="2000" b="1" i="1" dirty="0">
                <a:solidFill>
                  <a:srgbClr val="0000FF"/>
                </a:solidFill>
                <a:latin typeface="Calibri" panose="020F0502020204030204" pitchFamily="34" charset="0"/>
                <a:cs typeface="Calibri" panose="020F0502020204030204" pitchFamily="34" charset="0"/>
              </a:rPr>
              <a:t>       statement</a:t>
            </a:r>
          </a:p>
          <a:p>
            <a:r>
              <a:rPr lang="en-US" sz="2000" b="1" i="1" dirty="0">
                <a:solidFill>
                  <a:srgbClr val="0000FF"/>
                </a:solidFill>
                <a:latin typeface="Calibri" panose="020F0502020204030204" pitchFamily="34" charset="0"/>
                <a:cs typeface="Calibri" panose="020F0502020204030204" pitchFamily="34" charset="0"/>
              </a:rPr>
              <a:t>       statement</a:t>
            </a:r>
          </a:p>
        </p:txBody>
      </p:sp>
      <p:pic>
        <p:nvPicPr>
          <p:cNvPr id="33" name="Picture 32">
            <a:extLst>
              <a:ext uri="{FF2B5EF4-FFF2-40B4-BE49-F238E27FC236}">
                <a16:creationId xmlns:a16="http://schemas.microsoft.com/office/drawing/2014/main" id="{23ECB03A-6D54-4FE5-ACA0-8018D8BCB886}"/>
              </a:ext>
            </a:extLst>
          </p:cNvPr>
          <p:cNvPicPr>
            <a:picLocks noChangeAspect="1"/>
          </p:cNvPicPr>
          <p:nvPr/>
        </p:nvPicPr>
        <p:blipFill>
          <a:blip r:embed="rId6"/>
          <a:stretch>
            <a:fillRect/>
          </a:stretch>
        </p:blipFill>
        <p:spPr>
          <a:xfrm>
            <a:off x="4326143" y="4513089"/>
            <a:ext cx="4429947" cy="924234"/>
          </a:xfrm>
          <a:prstGeom prst="rect">
            <a:avLst/>
          </a:prstGeom>
        </p:spPr>
      </p:pic>
      <p:pic>
        <p:nvPicPr>
          <p:cNvPr id="28" name="Audio 27">
            <a:hlinkClick r:id="" action="ppaction://media"/>
            <a:extLst>
              <a:ext uri="{FF2B5EF4-FFF2-40B4-BE49-F238E27FC236}">
                <a16:creationId xmlns:a16="http://schemas.microsoft.com/office/drawing/2014/main" id="{81CBCA47-8E70-41A9-AAB4-3B05564F726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441854115"/>
      </p:ext>
    </p:extLst>
  </p:cSld>
  <p:clrMapOvr>
    <a:masterClrMapping/>
  </p:clrMapOvr>
  <mc:AlternateContent xmlns:mc="http://schemas.openxmlformats.org/markup-compatibility/2006" xmlns:p14="http://schemas.microsoft.com/office/powerpoint/2010/main">
    <mc:Choice Requires="p14">
      <p:transition spd="slow" advTm="87266">
        <p14:wheelReverse spokes="1"/>
      </p:transition>
    </mc:Choice>
    <mc:Fallback xmlns="">
      <p:transition spd="slow" advTm="872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28"/>
                </p:tgtEl>
              </p:cMediaNode>
            </p:audio>
          </p:childTnLst>
        </p:cTn>
      </p:par>
    </p:tnLst>
    <p:bldLst>
      <p:bldP spid="2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8991600" cy="563562"/>
          </a:xfrm>
        </p:spPr>
        <p:txBody>
          <a:bodyPr/>
          <a:lstStyle/>
          <a:p>
            <a:r>
              <a:rPr lang="en-US" dirty="0">
                <a:latin typeface="Courier New" panose="02070309020205020404" pitchFamily="49" charset="0"/>
                <a:cs typeface="Courier New" panose="02070309020205020404" pitchFamily="49" charset="0"/>
              </a:rPr>
              <a:t>range</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q"/>
            </a:pPr>
            <a:r>
              <a:rPr lang="en-US" b="1" dirty="0">
                <a:solidFill>
                  <a:schemeClr val="tx1"/>
                </a:solidFill>
                <a:latin typeface="Courier New" panose="02070309020205020404" pitchFamily="49" charset="0"/>
                <a:cs typeface="Courier New" panose="02070309020205020404" pitchFamily="49" charset="0"/>
              </a:rPr>
              <a:t>range</a:t>
            </a:r>
            <a:r>
              <a:rPr lang="en-US" sz="3200" b="1" dirty="0">
                <a:latin typeface="Arial Narrow" panose="020B0606020202030204" pitchFamily="34" charset="0"/>
              </a:rPr>
              <a:t> creates an immutable (non-modifiable) sequence type (list is also a sequence type) that represents arithmetic progression</a:t>
            </a:r>
          </a:p>
          <a:p>
            <a:pPr>
              <a:buFont typeface="Wingdings" panose="05000000000000000000" pitchFamily="2" charset="2"/>
              <a:buChar char="q"/>
            </a:pPr>
            <a:r>
              <a:rPr lang="en-US" sz="3200" b="1" dirty="0">
                <a:latin typeface="Arial Narrow" panose="020B0606020202030204" pitchFamily="34" charset="0"/>
              </a:rPr>
              <a:t>To generate the range sequence, </a:t>
            </a:r>
            <a:r>
              <a:rPr lang="en-US" b="1" dirty="0">
                <a:solidFill>
                  <a:schemeClr val="tx1"/>
                </a:solidFill>
                <a:latin typeface="Courier New" panose="02070309020205020404" pitchFamily="49" charset="0"/>
                <a:cs typeface="Courier New" panose="02070309020205020404" pitchFamily="49" charset="0"/>
              </a:rPr>
              <a:t>range()</a:t>
            </a:r>
            <a:r>
              <a:rPr lang="en-US" b="1" dirty="0">
                <a:latin typeface="Arial Narrow" panose="020B0606020202030204" pitchFamily="34" charset="0"/>
              </a:rPr>
              <a:t> is called.</a:t>
            </a:r>
            <a:endParaRPr lang="en-US" b="1" dirty="0">
              <a:solidFill>
                <a:schemeClr val="tx1"/>
              </a:solidFill>
              <a:latin typeface="Courier New" panose="02070309020205020404" pitchFamily="49" charset="0"/>
              <a:cs typeface="Courier New" panose="02070309020205020404" pitchFamily="49" charset="0"/>
            </a:endParaRPr>
          </a:p>
          <a:p>
            <a:pPr>
              <a:buFont typeface="Wingdings" panose="05000000000000000000" pitchFamily="2" charset="2"/>
              <a:buChar char="q"/>
            </a:pPr>
            <a:r>
              <a:rPr lang="en-US" b="1" dirty="0">
                <a:solidFill>
                  <a:schemeClr val="tx1"/>
                </a:solidFill>
                <a:latin typeface="Courier New" panose="02070309020205020404" pitchFamily="49" charset="0"/>
                <a:cs typeface="Courier New" panose="02070309020205020404" pitchFamily="49" charset="0"/>
              </a:rPr>
              <a:t>range</a:t>
            </a:r>
            <a:r>
              <a:rPr lang="en-US" sz="3200" b="1" dirty="0">
                <a:latin typeface="Arial Narrow" panose="020B0606020202030204" pitchFamily="34" charset="0"/>
              </a:rPr>
              <a:t> is especially useful when we need to iterate over a sequence of numbers in loops</a:t>
            </a:r>
          </a:p>
          <a:p>
            <a:pPr marL="0" indent="0">
              <a:buNone/>
            </a:pPr>
            <a:endParaRPr lang="en-US" sz="2000" dirty="0"/>
          </a:p>
        </p:txBody>
      </p:sp>
      <p:pic>
        <p:nvPicPr>
          <p:cNvPr id="4" name="Audio 3">
            <a:hlinkClick r:id="" action="ppaction://media"/>
            <a:extLst>
              <a:ext uri="{FF2B5EF4-FFF2-40B4-BE49-F238E27FC236}">
                <a16:creationId xmlns:a16="http://schemas.microsoft.com/office/drawing/2014/main" id="{D17D4A89-AD66-4119-BB54-FDE0AD7D7A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4112150751"/>
      </p:ext>
    </p:extLst>
  </p:cSld>
  <p:clrMapOvr>
    <a:masterClrMapping/>
  </p:clrMapOvr>
  <mc:AlternateContent xmlns:mc="http://schemas.openxmlformats.org/markup-compatibility/2006" xmlns:p14="http://schemas.microsoft.com/office/powerpoint/2010/main">
    <mc:Choice Requires="p14">
      <p:transition spd="slow" advTm="40212">
        <p14:wheelReverse spokes="1"/>
      </p:transition>
    </mc:Choice>
    <mc:Fallback xmlns="">
      <p:transition spd="slow" advTm="4021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8991600" cy="563562"/>
          </a:xfrm>
        </p:spPr>
        <p:txBody>
          <a:bodyPr/>
          <a:lstStyle/>
          <a:p>
            <a:r>
              <a:rPr lang="en-US" dirty="0">
                <a:latin typeface="Courier New" panose="02070309020205020404" pitchFamily="49" charset="0"/>
                <a:cs typeface="Courier New" panose="02070309020205020404" pitchFamily="49" charset="0"/>
              </a:rPr>
              <a:t>range</a:t>
            </a:r>
            <a:endParaRPr lang="en-US" dirty="0"/>
          </a:p>
        </p:txBody>
      </p:sp>
      <p:sp>
        <p:nvSpPr>
          <p:cNvPr id="3" name="Content Placeholder 2"/>
          <p:cNvSpPr>
            <a:spLocks noGrp="1"/>
          </p:cNvSpPr>
          <p:nvPr>
            <p:ph idx="1"/>
          </p:nvPr>
        </p:nvSpPr>
        <p:spPr>
          <a:xfrm>
            <a:off x="204316" y="1043354"/>
            <a:ext cx="8382000" cy="2590800"/>
          </a:xfrm>
          <a:solidFill>
            <a:schemeClr val="bg1"/>
          </a:solidFill>
          <a:ln>
            <a:solidFill>
              <a:schemeClr val="tx1"/>
            </a:solidFill>
          </a:ln>
        </p:spPr>
        <p:txBody>
          <a:bodyPr/>
          <a:lstStyle/>
          <a:p>
            <a:pPr marL="0" indent="0">
              <a:buNone/>
            </a:pPr>
            <a:r>
              <a:rPr lang="en-US" sz="2200" b="1" dirty="0">
                <a:solidFill>
                  <a:schemeClr val="tx1"/>
                </a:solidFill>
                <a:latin typeface="Courier New" panose="02070309020205020404" pitchFamily="49" charset="0"/>
                <a:cs typeface="Courier New" panose="02070309020205020404" pitchFamily="49" charset="0"/>
              </a:rPr>
              <a:t>range(stop) </a:t>
            </a:r>
          </a:p>
          <a:p>
            <a:pPr marL="0" indent="0">
              <a:buNone/>
            </a:pPr>
            <a:r>
              <a:rPr lang="en-US" sz="2200" b="1" dirty="0">
                <a:solidFill>
                  <a:schemeClr val="tx1"/>
                </a:solidFill>
                <a:latin typeface="Courier New" panose="02070309020205020404" pitchFamily="49" charset="0"/>
                <a:cs typeface="Courier New" panose="02070309020205020404" pitchFamily="49" charset="0"/>
              </a:rPr>
              <a:t>range(start, stop)</a:t>
            </a:r>
          </a:p>
          <a:p>
            <a:pPr marL="0" indent="0">
              <a:buNone/>
            </a:pPr>
            <a:r>
              <a:rPr lang="en-US" sz="2200" b="1" dirty="0">
                <a:solidFill>
                  <a:schemeClr val="tx1"/>
                </a:solidFill>
                <a:latin typeface="Courier New" panose="02070309020205020404" pitchFamily="49" charset="0"/>
                <a:cs typeface="Courier New" panose="02070309020205020404" pitchFamily="49" charset="0"/>
              </a:rPr>
              <a:t>range(start, stop, step)</a:t>
            </a:r>
          </a:p>
          <a:p>
            <a:r>
              <a:rPr lang="en-US" sz="2200" dirty="0">
                <a:solidFill>
                  <a:schemeClr val="tx1"/>
                </a:solidFill>
                <a:latin typeface="Courier New" panose="02070309020205020404" pitchFamily="49" charset="0"/>
                <a:cs typeface="Courier New" panose="02070309020205020404" pitchFamily="49" charset="0"/>
              </a:rPr>
              <a:t>start</a:t>
            </a:r>
            <a:r>
              <a:rPr lang="en-US" sz="2200" dirty="0">
                <a:latin typeface="Courier New" panose="02070309020205020404" pitchFamily="49" charset="0"/>
                <a:cs typeface="Courier New" panose="02070309020205020404" pitchFamily="49" charset="0"/>
              </a:rPr>
              <a:t>: </a:t>
            </a:r>
            <a:r>
              <a:rPr lang="en-US" sz="2200" b="1" dirty="0">
                <a:latin typeface="Arial Narrow" panose="020B0606020202030204" pitchFamily="34" charset="0"/>
                <a:cs typeface="Courier New" panose="02070309020205020404" pitchFamily="49" charset="0"/>
              </a:rPr>
              <a:t>Starting number of the sequence</a:t>
            </a:r>
          </a:p>
          <a:p>
            <a:r>
              <a:rPr lang="en-US" sz="2200" dirty="0">
                <a:solidFill>
                  <a:schemeClr val="tx1"/>
                </a:solidFill>
                <a:latin typeface="Courier New" panose="02070309020205020404" pitchFamily="49" charset="0"/>
                <a:cs typeface="Courier New" panose="02070309020205020404" pitchFamily="49" charset="0"/>
              </a:rPr>
              <a:t>stop</a:t>
            </a:r>
            <a:r>
              <a:rPr lang="en-US" sz="2200" dirty="0">
                <a:latin typeface="Courier New" panose="02070309020205020404" pitchFamily="49" charset="0"/>
                <a:cs typeface="Courier New" panose="02070309020205020404" pitchFamily="49" charset="0"/>
              </a:rPr>
              <a:t>: </a:t>
            </a:r>
            <a:r>
              <a:rPr lang="en-US" sz="2200" b="1" dirty="0">
                <a:latin typeface="Arial Narrow" panose="020B0606020202030204" pitchFamily="34" charset="0"/>
                <a:cs typeface="Courier New" panose="02070309020205020404" pitchFamily="49" charset="0"/>
              </a:rPr>
              <a:t>Generate numbers up to, but </a:t>
            </a:r>
            <a:r>
              <a:rPr lang="en-US" sz="2200" b="1" u="sng" dirty="0">
                <a:latin typeface="Arial Narrow" panose="020B0606020202030204" pitchFamily="34" charset="0"/>
                <a:cs typeface="Courier New" panose="02070309020205020404" pitchFamily="49" charset="0"/>
              </a:rPr>
              <a:t>not</a:t>
            </a:r>
            <a:r>
              <a:rPr lang="en-US" sz="2200" b="1" dirty="0">
                <a:latin typeface="Arial Narrow" panose="020B0606020202030204" pitchFamily="34" charset="0"/>
                <a:cs typeface="Courier New" panose="02070309020205020404" pitchFamily="49" charset="0"/>
              </a:rPr>
              <a:t> including this number</a:t>
            </a:r>
          </a:p>
          <a:p>
            <a:r>
              <a:rPr lang="en-US" sz="2200" dirty="0">
                <a:solidFill>
                  <a:schemeClr val="tx1"/>
                </a:solidFill>
                <a:latin typeface="Courier New" panose="02070309020205020404" pitchFamily="49" charset="0"/>
                <a:cs typeface="Courier New" panose="02070309020205020404" pitchFamily="49" charset="0"/>
              </a:rPr>
              <a:t>step</a:t>
            </a:r>
            <a:r>
              <a:rPr lang="en-US" sz="2200" dirty="0">
                <a:latin typeface="Courier New" panose="02070309020205020404" pitchFamily="49" charset="0"/>
                <a:cs typeface="Courier New" panose="02070309020205020404" pitchFamily="49" charset="0"/>
              </a:rPr>
              <a:t>: </a:t>
            </a:r>
            <a:r>
              <a:rPr lang="en-US" sz="2200" b="1" dirty="0">
                <a:latin typeface="Arial Narrow" panose="020B0606020202030204" pitchFamily="34" charset="0"/>
                <a:cs typeface="Courier New" panose="02070309020205020404" pitchFamily="49" charset="0"/>
              </a:rPr>
              <a:t>difference between each number</a:t>
            </a:r>
          </a:p>
          <a:p>
            <a:endParaRPr lang="en-US" sz="2200" dirty="0">
              <a:cs typeface="Courier New" panose="02070309020205020404" pitchFamily="49" charset="0"/>
            </a:endParaRPr>
          </a:p>
          <a:p>
            <a:endParaRPr lang="en-US" sz="2200" dirty="0">
              <a:cs typeface="Courier New" panose="02070309020205020404" pitchFamily="49" charset="0"/>
            </a:endParaRPr>
          </a:p>
        </p:txBody>
      </p:sp>
      <p:sp>
        <p:nvSpPr>
          <p:cNvPr id="4" name="Content Placeholder 2"/>
          <p:cNvSpPr txBox="1">
            <a:spLocks/>
          </p:cNvSpPr>
          <p:nvPr/>
        </p:nvSpPr>
        <p:spPr bwMode="auto">
          <a:xfrm>
            <a:off x="228600" y="3634154"/>
            <a:ext cx="8991600" cy="116895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r>
              <a:rPr lang="en-US" b="1" kern="0" dirty="0">
                <a:latin typeface="Arial Narrow" panose="020B0606020202030204" pitchFamily="34" charset="0"/>
                <a:cs typeface="Courier New" panose="02070309020205020404" pitchFamily="49" charset="0"/>
              </a:rPr>
              <a:t>Parameters can be passed in </a:t>
            </a:r>
            <a:r>
              <a:rPr lang="en-US" b="1" kern="0" dirty="0">
                <a:latin typeface="Courier New" panose="02070309020205020404" pitchFamily="49" charset="0"/>
                <a:cs typeface="Courier New" panose="02070309020205020404" pitchFamily="49" charset="0"/>
              </a:rPr>
              <a:t>range() </a:t>
            </a:r>
            <a:r>
              <a:rPr lang="en-US" b="1" kern="0" dirty="0">
                <a:latin typeface="Arial Narrow" panose="020B0606020202030204" pitchFamily="34" charset="0"/>
                <a:cs typeface="Courier New" panose="02070309020205020404" pitchFamily="49" charset="0"/>
              </a:rPr>
              <a:t>to determine the range of sequence generated</a:t>
            </a:r>
          </a:p>
          <a:p>
            <a:r>
              <a:rPr lang="en-US" b="1" kern="0" dirty="0">
                <a:latin typeface="Arial Narrow" panose="020B0606020202030204" pitchFamily="34" charset="0"/>
                <a:cs typeface="Courier New" panose="02070309020205020404" pitchFamily="49" charset="0"/>
              </a:rPr>
              <a:t>All parameters must be integers</a:t>
            </a:r>
          </a:p>
          <a:p>
            <a:r>
              <a:rPr lang="en-US" b="1" kern="0" dirty="0">
                <a:latin typeface="Arial Narrow" panose="020B0606020202030204" pitchFamily="34" charset="0"/>
                <a:cs typeface="Courier New" panose="02070309020205020404" pitchFamily="49" charset="0"/>
              </a:rPr>
              <a:t>All parameters can be positive or negative</a:t>
            </a:r>
          </a:p>
          <a:p>
            <a:endParaRPr lang="en-US" kern="0" dirty="0">
              <a:cs typeface="Courier New" panose="02070309020205020404" pitchFamily="49" charset="0"/>
            </a:endParaRPr>
          </a:p>
        </p:txBody>
      </p:sp>
      <p:pic>
        <p:nvPicPr>
          <p:cNvPr id="6" name="Picture 5">
            <a:extLst>
              <a:ext uri="{FF2B5EF4-FFF2-40B4-BE49-F238E27FC236}">
                <a16:creationId xmlns:a16="http://schemas.microsoft.com/office/drawing/2014/main" id="{EE2115D4-3F35-4F52-837E-0304C0E15AA6}"/>
              </a:ext>
            </a:extLst>
          </p:cNvPr>
          <p:cNvPicPr>
            <a:picLocks noChangeAspect="1"/>
          </p:cNvPicPr>
          <p:nvPr/>
        </p:nvPicPr>
        <p:blipFill>
          <a:blip r:embed="rId6"/>
          <a:stretch>
            <a:fillRect/>
          </a:stretch>
        </p:blipFill>
        <p:spPr>
          <a:xfrm>
            <a:off x="5050448" y="1079779"/>
            <a:ext cx="1847850" cy="381000"/>
          </a:xfrm>
          <a:prstGeom prst="rect">
            <a:avLst/>
          </a:prstGeom>
        </p:spPr>
      </p:pic>
      <p:pic>
        <p:nvPicPr>
          <p:cNvPr id="7" name="Picture 6">
            <a:extLst>
              <a:ext uri="{FF2B5EF4-FFF2-40B4-BE49-F238E27FC236}">
                <a16:creationId xmlns:a16="http://schemas.microsoft.com/office/drawing/2014/main" id="{7708A1B6-4E72-466F-A4F8-F0BCC3815531}"/>
              </a:ext>
            </a:extLst>
          </p:cNvPr>
          <p:cNvPicPr>
            <a:picLocks noChangeAspect="1"/>
          </p:cNvPicPr>
          <p:nvPr/>
        </p:nvPicPr>
        <p:blipFill>
          <a:blip r:embed="rId7"/>
          <a:stretch>
            <a:fillRect/>
          </a:stretch>
        </p:blipFill>
        <p:spPr>
          <a:xfrm>
            <a:off x="5050448" y="1494232"/>
            <a:ext cx="2486025" cy="361950"/>
          </a:xfrm>
          <a:prstGeom prst="rect">
            <a:avLst/>
          </a:prstGeom>
        </p:spPr>
      </p:pic>
      <p:pic>
        <p:nvPicPr>
          <p:cNvPr id="8" name="Picture 7">
            <a:extLst>
              <a:ext uri="{FF2B5EF4-FFF2-40B4-BE49-F238E27FC236}">
                <a16:creationId xmlns:a16="http://schemas.microsoft.com/office/drawing/2014/main" id="{90065B96-3CDC-4E6B-B436-BDD198FD75FB}"/>
              </a:ext>
            </a:extLst>
          </p:cNvPr>
          <p:cNvPicPr>
            <a:picLocks noChangeAspect="1"/>
          </p:cNvPicPr>
          <p:nvPr/>
        </p:nvPicPr>
        <p:blipFill>
          <a:blip r:embed="rId8"/>
          <a:stretch>
            <a:fillRect/>
          </a:stretch>
        </p:blipFill>
        <p:spPr>
          <a:xfrm>
            <a:off x="5038725" y="1888971"/>
            <a:ext cx="3114675" cy="352425"/>
          </a:xfrm>
          <a:prstGeom prst="rect">
            <a:avLst/>
          </a:prstGeom>
        </p:spPr>
      </p:pic>
      <p:pic>
        <p:nvPicPr>
          <p:cNvPr id="5" name="Audio 4">
            <a:hlinkClick r:id="" action="ppaction://media"/>
            <a:extLst>
              <a:ext uri="{FF2B5EF4-FFF2-40B4-BE49-F238E27FC236}">
                <a16:creationId xmlns:a16="http://schemas.microsoft.com/office/drawing/2014/main" id="{A240D7BB-3340-4563-951D-A09518CB24F9}"/>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152826628"/>
      </p:ext>
    </p:extLst>
  </p:cSld>
  <p:clrMapOvr>
    <a:masterClrMapping/>
  </p:clrMapOvr>
  <mc:AlternateContent xmlns:mc="http://schemas.openxmlformats.org/markup-compatibility/2006" xmlns:p14="http://schemas.microsoft.com/office/powerpoint/2010/main">
    <mc:Choice Requires="p14">
      <p:transition spd="slow" advTm="76278">
        <p14:wheelReverse spokes="1"/>
      </p:transition>
    </mc:Choice>
    <mc:Fallback xmlns="">
      <p:transition spd="slow" advTm="762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8991600" cy="563562"/>
          </a:xfrm>
        </p:spPr>
        <p:txBody>
          <a:bodyPr/>
          <a:lstStyle/>
          <a:p>
            <a:r>
              <a:rPr lang="en-US" dirty="0">
                <a:latin typeface="Courier New" panose="02070309020205020404" pitchFamily="49" charset="0"/>
                <a:cs typeface="Courier New" panose="02070309020205020404" pitchFamily="49" charset="0"/>
              </a:rPr>
              <a:t>for </a:t>
            </a:r>
            <a:r>
              <a:rPr lang="en-US" dirty="0"/>
              <a:t>Loop with </a:t>
            </a:r>
            <a:r>
              <a:rPr lang="en-US" dirty="0">
                <a:latin typeface="Courier New" panose="02070309020205020404" pitchFamily="49" charset="0"/>
                <a:cs typeface="Courier New" panose="02070309020205020404" pitchFamily="49" charset="0"/>
              </a:rPr>
              <a:t>range</a:t>
            </a:r>
            <a:r>
              <a:rPr lang="en-US" dirty="0"/>
              <a:t>() - examples</a:t>
            </a:r>
          </a:p>
        </p:txBody>
      </p:sp>
      <p:pic>
        <p:nvPicPr>
          <p:cNvPr id="3" name="Picture 2">
            <a:extLst>
              <a:ext uri="{FF2B5EF4-FFF2-40B4-BE49-F238E27FC236}">
                <a16:creationId xmlns:a16="http://schemas.microsoft.com/office/drawing/2014/main" id="{4CD3C604-215D-4820-8DF2-AA12C1C5325F}"/>
              </a:ext>
            </a:extLst>
          </p:cNvPr>
          <p:cNvPicPr>
            <a:picLocks noChangeAspect="1"/>
          </p:cNvPicPr>
          <p:nvPr/>
        </p:nvPicPr>
        <p:blipFill>
          <a:blip r:embed="rId6"/>
          <a:stretch>
            <a:fillRect/>
          </a:stretch>
        </p:blipFill>
        <p:spPr>
          <a:xfrm>
            <a:off x="628650" y="914400"/>
            <a:ext cx="7886700" cy="4904541"/>
          </a:xfrm>
          <a:prstGeom prst="rect">
            <a:avLst/>
          </a:prstGeom>
        </p:spPr>
      </p:pic>
      <p:sp>
        <p:nvSpPr>
          <p:cNvPr id="4" name="Rectangle 3">
            <a:extLst>
              <a:ext uri="{FF2B5EF4-FFF2-40B4-BE49-F238E27FC236}">
                <a16:creationId xmlns:a16="http://schemas.microsoft.com/office/drawing/2014/main" id="{21D2AF7B-7BA3-46F8-863A-0688333D898B}"/>
              </a:ext>
            </a:extLst>
          </p:cNvPr>
          <p:cNvSpPr/>
          <p:nvPr/>
        </p:nvSpPr>
        <p:spPr>
          <a:xfrm>
            <a:off x="628650" y="2133600"/>
            <a:ext cx="7829550"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FA87A6D-DC87-49C6-B027-28BEC6F7AEE1}"/>
              </a:ext>
            </a:extLst>
          </p:cNvPr>
          <p:cNvSpPr/>
          <p:nvPr/>
        </p:nvSpPr>
        <p:spPr>
          <a:xfrm>
            <a:off x="687659" y="3442870"/>
            <a:ext cx="7829550"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7657D2F-049B-4444-8ECB-61796B0BF3B5}"/>
              </a:ext>
            </a:extLst>
          </p:cNvPr>
          <p:cNvSpPr/>
          <p:nvPr/>
        </p:nvSpPr>
        <p:spPr>
          <a:xfrm>
            <a:off x="687659" y="4719685"/>
            <a:ext cx="7829550"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Audio 8">
            <a:hlinkClick r:id="" action="ppaction://media"/>
            <a:extLst>
              <a:ext uri="{FF2B5EF4-FFF2-40B4-BE49-F238E27FC236}">
                <a16:creationId xmlns:a16="http://schemas.microsoft.com/office/drawing/2014/main" id="{110CE956-359E-4679-9B2A-A82F73091B6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9798290"/>
      </p:ext>
    </p:extLst>
  </p:cSld>
  <p:clrMapOvr>
    <a:masterClrMapping/>
  </p:clrMapOvr>
  <mc:AlternateContent xmlns:mc="http://schemas.openxmlformats.org/markup-compatibility/2006" xmlns:p14="http://schemas.microsoft.com/office/powerpoint/2010/main">
    <mc:Choice Requires="p14">
      <p:transition spd="slow" advTm="93629">
        <p14:wheelReverse spokes="1"/>
      </p:transition>
    </mc:Choice>
    <mc:Fallback xmlns="">
      <p:transition spd="slow" advTm="936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4"/>
                                        </p:tgtEl>
                                      </p:cBhvr>
                                    </p:animEffect>
                                    <p:set>
                                      <p:cBhvr>
                                        <p:cTn id="11" dur="1" fill="hold">
                                          <p:stCondLst>
                                            <p:cond delay="499"/>
                                          </p:stCondLst>
                                        </p:cTn>
                                        <p:tgtEl>
                                          <p:spTgt spid="4"/>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5"/>
                                        </p:tgtEl>
                                      </p:cBhvr>
                                    </p:animEffect>
                                    <p:set>
                                      <p:cBhvr>
                                        <p:cTn id="16" dur="1" fill="hold">
                                          <p:stCondLst>
                                            <p:cond delay="499"/>
                                          </p:stCondLst>
                                        </p:cTn>
                                        <p:tgtEl>
                                          <p:spTgt spid="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9"/>
                </p:tgtEl>
              </p:cMediaNode>
            </p:audio>
          </p:childTnLst>
        </p:cTn>
      </p:par>
    </p:tnLst>
    <p:bldLst>
      <p:bldP spid="4" grpId="0" animBg="1"/>
      <p:bldP spid="5"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8991600" cy="563562"/>
          </a:xfrm>
        </p:spPr>
        <p:txBody>
          <a:bodyPr/>
          <a:lstStyle/>
          <a:p>
            <a:r>
              <a:rPr lang="en-US" dirty="0"/>
              <a:t>Temperature sensor example</a:t>
            </a:r>
          </a:p>
        </p:txBody>
      </p:sp>
      <p:sp>
        <p:nvSpPr>
          <p:cNvPr id="3" name="Content Placeholder 2"/>
          <p:cNvSpPr>
            <a:spLocks noGrp="1"/>
          </p:cNvSpPr>
          <p:nvPr>
            <p:ph idx="1"/>
          </p:nvPr>
        </p:nvSpPr>
        <p:spPr/>
        <p:txBody>
          <a:bodyPr/>
          <a:lstStyle/>
          <a:p>
            <a:pPr marL="0" indent="0">
              <a:buNone/>
            </a:pPr>
            <a:r>
              <a:rPr lang="en-US" b="1" dirty="0">
                <a:latin typeface="Arial Narrow" panose="020B0606020202030204" pitchFamily="34" charset="0"/>
              </a:rPr>
              <a:t>A room is installed with a sensor that measures the temperature every hour. </a:t>
            </a:r>
          </a:p>
          <a:p>
            <a:pPr>
              <a:buFont typeface="Wingdings" panose="05000000000000000000" pitchFamily="2" charset="2"/>
              <a:buChar char="ü"/>
            </a:pPr>
            <a:r>
              <a:rPr lang="en-US" b="1" dirty="0">
                <a:latin typeface="Arial Narrow" panose="020B0606020202030204" pitchFamily="34" charset="0"/>
              </a:rPr>
              <a:t>Create a list that stores 24 temperature values. </a:t>
            </a:r>
          </a:p>
          <a:p>
            <a:pPr>
              <a:buFont typeface="Wingdings" panose="05000000000000000000" pitchFamily="2" charset="2"/>
              <a:buChar char="ü"/>
            </a:pPr>
            <a:r>
              <a:rPr lang="en-US" b="1" dirty="0">
                <a:latin typeface="Arial Narrow" panose="020B0606020202030204" pitchFamily="34" charset="0"/>
              </a:rPr>
              <a:t>For each of the following techniques, calculate the average temperature reading for the day.</a:t>
            </a:r>
          </a:p>
          <a:p>
            <a:pPr marL="0" indent="0">
              <a:buNone/>
            </a:pPr>
            <a:endParaRPr lang="en-US" b="1" dirty="0">
              <a:latin typeface="Arial Narrow" panose="020B0606020202030204" pitchFamily="34" charset="0"/>
            </a:endParaRPr>
          </a:p>
          <a:p>
            <a:pPr marL="0" indent="0">
              <a:buNone/>
            </a:pPr>
            <a:r>
              <a:rPr lang="en-US" b="1" dirty="0">
                <a:latin typeface="Arial Narrow" panose="020B0606020202030204" pitchFamily="34" charset="0"/>
              </a:rPr>
              <a:t>1) Use a </a:t>
            </a:r>
            <a:r>
              <a:rPr lang="en-US" b="1" dirty="0">
                <a:latin typeface="Courier New" panose="02070309020205020404" pitchFamily="49" charset="0"/>
                <a:cs typeface="Courier New" panose="02070309020205020404" pitchFamily="49" charset="0"/>
              </a:rPr>
              <a:t>while</a:t>
            </a:r>
            <a:r>
              <a:rPr lang="en-US" b="1" dirty="0">
                <a:latin typeface="Arial Narrow" panose="020B0606020202030204" pitchFamily="34" charset="0"/>
              </a:rPr>
              <a:t> loop</a:t>
            </a:r>
          </a:p>
          <a:p>
            <a:pPr marL="0" indent="0">
              <a:buNone/>
            </a:pPr>
            <a:r>
              <a:rPr lang="en-US" b="1" dirty="0">
                <a:latin typeface="Arial Narrow" panose="020B0606020202030204" pitchFamily="34" charset="0"/>
              </a:rPr>
              <a:t>2) Use a </a:t>
            </a:r>
            <a:r>
              <a:rPr lang="en-US" b="1" dirty="0">
                <a:latin typeface="Courier New" panose="02070309020205020404" pitchFamily="49" charset="0"/>
                <a:cs typeface="Courier New" panose="02070309020205020404" pitchFamily="49" charset="0"/>
              </a:rPr>
              <a:t>for</a:t>
            </a:r>
            <a:r>
              <a:rPr lang="en-US" b="1" dirty="0">
                <a:latin typeface="Arial Narrow" panose="020B0606020202030204" pitchFamily="34" charset="0"/>
              </a:rPr>
              <a:t> loop with </a:t>
            </a:r>
            <a:r>
              <a:rPr lang="en-US" b="1" dirty="0">
                <a:latin typeface="Courier New" panose="02070309020205020404" pitchFamily="49" charset="0"/>
                <a:cs typeface="Courier New" panose="02070309020205020404" pitchFamily="49" charset="0"/>
              </a:rPr>
              <a:t>range</a:t>
            </a:r>
          </a:p>
          <a:p>
            <a:pPr marL="0" indent="0">
              <a:buNone/>
            </a:pPr>
            <a:r>
              <a:rPr lang="en-US" b="1" dirty="0">
                <a:latin typeface="Arial Narrow" panose="020B0606020202030204" pitchFamily="34" charset="0"/>
              </a:rPr>
              <a:t>3) Use a </a:t>
            </a:r>
            <a:r>
              <a:rPr lang="en-US" b="1" dirty="0">
                <a:latin typeface="Courier New" panose="02070309020205020404" pitchFamily="49" charset="0"/>
                <a:cs typeface="Courier New" panose="02070309020205020404" pitchFamily="49" charset="0"/>
              </a:rPr>
              <a:t>for</a:t>
            </a:r>
            <a:r>
              <a:rPr lang="en-US" b="1" dirty="0">
                <a:latin typeface="Arial Narrow" panose="020B0606020202030204" pitchFamily="34" charset="0"/>
              </a:rPr>
              <a:t> loop</a:t>
            </a:r>
          </a:p>
        </p:txBody>
      </p:sp>
      <p:pic>
        <p:nvPicPr>
          <p:cNvPr id="4" name="Audio 3">
            <a:hlinkClick r:id="" action="ppaction://media"/>
            <a:extLst>
              <a:ext uri="{FF2B5EF4-FFF2-40B4-BE49-F238E27FC236}">
                <a16:creationId xmlns:a16="http://schemas.microsoft.com/office/drawing/2014/main" id="{3426AB35-A9B6-411E-9802-990CD9B35E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360027316"/>
      </p:ext>
    </p:extLst>
  </p:cSld>
  <p:clrMapOvr>
    <a:masterClrMapping/>
  </p:clrMapOvr>
  <mc:AlternateContent xmlns:mc="http://schemas.openxmlformats.org/markup-compatibility/2006" xmlns:p14="http://schemas.microsoft.com/office/powerpoint/2010/main">
    <mc:Choice Requires="p14">
      <p:transition spd="slow" advTm="30795">
        <p14:wheelReverse spokes="1"/>
      </p:transition>
    </mc:Choice>
    <mc:Fallback xmlns="">
      <p:transition spd="slow" advTm="307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8991600" cy="563562"/>
          </a:xfrm>
        </p:spPr>
        <p:txBody>
          <a:bodyPr/>
          <a:lstStyle/>
          <a:p>
            <a:r>
              <a:rPr lang="en-US" dirty="0"/>
              <a:t>Solution with </a:t>
            </a:r>
            <a:r>
              <a:rPr lang="en-US" dirty="0">
                <a:latin typeface="Courier New" panose="02070309020205020404" pitchFamily="49" charset="0"/>
                <a:cs typeface="Courier New" panose="02070309020205020404" pitchFamily="49" charset="0"/>
              </a:rPr>
              <a:t>while</a:t>
            </a:r>
            <a:r>
              <a:rPr lang="en-US" dirty="0"/>
              <a:t> loop</a:t>
            </a:r>
          </a:p>
        </p:txBody>
      </p:sp>
      <p:sp>
        <p:nvSpPr>
          <p:cNvPr id="3" name="Content Placeholder 2"/>
          <p:cNvSpPr>
            <a:spLocks noGrp="1"/>
          </p:cNvSpPr>
          <p:nvPr>
            <p:ph idx="1"/>
          </p:nvPr>
        </p:nvSpPr>
        <p:spPr>
          <a:xfrm>
            <a:off x="76200" y="884238"/>
            <a:ext cx="8991600" cy="4297362"/>
          </a:xfrm>
          <a:solidFill>
            <a:schemeClr val="bg1"/>
          </a:solidFill>
          <a:ln>
            <a:solidFill>
              <a:schemeClr val="tx1"/>
            </a:solidFill>
          </a:ln>
        </p:spPr>
        <p:txBody>
          <a:bodyPr/>
          <a:lstStyle/>
          <a:p>
            <a:pPr marL="0" indent="0">
              <a:buNone/>
            </a:pPr>
            <a:r>
              <a:rPr lang="en-SG" sz="2400" b="1" dirty="0" err="1">
                <a:solidFill>
                  <a:schemeClr val="tx1"/>
                </a:solidFill>
                <a:cs typeface="Courier New" panose="02070309020205020404" pitchFamily="49" charset="0"/>
              </a:rPr>
              <a:t>temp_list</a:t>
            </a:r>
            <a:r>
              <a:rPr lang="en-SG" sz="2400" b="1" dirty="0">
                <a:solidFill>
                  <a:schemeClr val="tx1"/>
                </a:solidFill>
                <a:cs typeface="Courier New" panose="02070309020205020404" pitchFamily="49" charset="0"/>
              </a:rPr>
              <a:t> = [ 20.1, 24, 27.3, 30.1, 26.4, 22.2, 20.1, 24, \</a:t>
            </a:r>
          </a:p>
          <a:p>
            <a:pPr marL="0" indent="0">
              <a:buNone/>
            </a:pPr>
            <a:r>
              <a:rPr lang="en-SG" sz="2400" b="1" dirty="0">
                <a:solidFill>
                  <a:schemeClr val="tx1"/>
                </a:solidFill>
                <a:cs typeface="Courier New" panose="02070309020205020404" pitchFamily="49" charset="0"/>
              </a:rPr>
              <a:t>                              27.3, 30.1, 26.4, 20.1, 24, 27.3, 30.1, 26.4, \</a:t>
            </a:r>
          </a:p>
          <a:p>
            <a:pPr marL="0" indent="0">
              <a:buNone/>
            </a:pPr>
            <a:r>
              <a:rPr lang="en-SG" sz="2400" b="1" dirty="0">
                <a:solidFill>
                  <a:schemeClr val="tx1"/>
                </a:solidFill>
                <a:cs typeface="Courier New" panose="02070309020205020404" pitchFamily="49" charset="0"/>
              </a:rPr>
              <a:t>                              20.1, 24, 27.3, 30.1, 26.4, 20.1, 24, 27.3 ]</a:t>
            </a:r>
            <a:endParaRPr lang="en-US" sz="2400" b="1" dirty="0">
              <a:solidFill>
                <a:schemeClr val="tx1"/>
              </a:solidFill>
              <a:cs typeface="Courier New" panose="02070309020205020404" pitchFamily="49" charset="0"/>
            </a:endParaRPr>
          </a:p>
          <a:p>
            <a:pPr marL="0" indent="0">
              <a:buNone/>
            </a:pPr>
            <a:r>
              <a:rPr lang="en-US" sz="2400" b="1" dirty="0">
                <a:solidFill>
                  <a:schemeClr val="tx1"/>
                </a:solidFill>
                <a:cs typeface="Courier New" panose="02070309020205020404" pitchFamily="49" charset="0"/>
              </a:rPr>
              <a:t>total = 0</a:t>
            </a:r>
          </a:p>
          <a:p>
            <a:pPr marL="0" indent="0">
              <a:buNone/>
            </a:pPr>
            <a:r>
              <a:rPr lang="en-US" sz="2400" b="1" dirty="0">
                <a:solidFill>
                  <a:schemeClr val="tx1"/>
                </a:solidFill>
                <a:cs typeface="Courier New" panose="02070309020205020404" pitchFamily="49" charset="0"/>
              </a:rPr>
              <a:t>index = 0</a:t>
            </a:r>
          </a:p>
          <a:p>
            <a:pPr marL="0" indent="0">
              <a:buNone/>
            </a:pPr>
            <a:r>
              <a:rPr lang="en-US" sz="2400" b="1" dirty="0">
                <a:solidFill>
                  <a:srgbClr val="0070C0"/>
                </a:solidFill>
                <a:cs typeface="Courier New" panose="02070309020205020404" pitchFamily="49" charset="0"/>
              </a:rPr>
              <a:t>while index &lt; </a:t>
            </a:r>
            <a:r>
              <a:rPr lang="en-US" sz="2400" b="1" dirty="0" err="1">
                <a:solidFill>
                  <a:srgbClr val="0070C0"/>
                </a:solidFill>
                <a:cs typeface="Courier New" panose="02070309020205020404" pitchFamily="49" charset="0"/>
              </a:rPr>
              <a:t>len</a:t>
            </a:r>
            <a:r>
              <a:rPr lang="en-US" sz="2400" b="1" dirty="0">
                <a:solidFill>
                  <a:srgbClr val="0070C0"/>
                </a:solidFill>
                <a:cs typeface="Courier New" panose="02070309020205020404" pitchFamily="49" charset="0"/>
              </a:rPr>
              <a:t>(</a:t>
            </a:r>
            <a:r>
              <a:rPr lang="en-US" sz="2400" b="1" dirty="0" err="1">
                <a:solidFill>
                  <a:srgbClr val="0070C0"/>
                </a:solidFill>
                <a:cs typeface="Courier New" panose="02070309020205020404" pitchFamily="49" charset="0"/>
              </a:rPr>
              <a:t>temp_list</a:t>
            </a:r>
            <a:r>
              <a:rPr lang="en-US" sz="2400" b="1" dirty="0">
                <a:solidFill>
                  <a:srgbClr val="0070C0"/>
                </a:solidFill>
                <a:cs typeface="Courier New" panose="02070309020205020404" pitchFamily="49" charset="0"/>
              </a:rPr>
              <a:t>):</a:t>
            </a:r>
          </a:p>
          <a:p>
            <a:pPr marL="0" indent="0">
              <a:buNone/>
            </a:pPr>
            <a:r>
              <a:rPr lang="en-US" sz="2400" b="1" dirty="0">
                <a:solidFill>
                  <a:srgbClr val="0070C0"/>
                </a:solidFill>
                <a:cs typeface="Courier New" panose="02070309020205020404" pitchFamily="49" charset="0"/>
              </a:rPr>
              <a:t>	total += </a:t>
            </a:r>
            <a:r>
              <a:rPr lang="en-US" sz="2400" b="1" dirty="0" err="1">
                <a:solidFill>
                  <a:srgbClr val="0070C0"/>
                </a:solidFill>
                <a:cs typeface="Courier New" panose="02070309020205020404" pitchFamily="49" charset="0"/>
              </a:rPr>
              <a:t>temp_list</a:t>
            </a:r>
            <a:r>
              <a:rPr lang="en-US" sz="2400" b="1" dirty="0">
                <a:solidFill>
                  <a:srgbClr val="0070C0"/>
                </a:solidFill>
                <a:cs typeface="Courier New" panose="02070309020205020404" pitchFamily="49" charset="0"/>
              </a:rPr>
              <a:t>[index]</a:t>
            </a:r>
          </a:p>
          <a:p>
            <a:pPr marL="0" indent="0">
              <a:buNone/>
            </a:pPr>
            <a:r>
              <a:rPr lang="en-US" sz="2400" b="1" dirty="0">
                <a:solidFill>
                  <a:srgbClr val="0070C0"/>
                </a:solidFill>
                <a:cs typeface="Courier New" panose="02070309020205020404" pitchFamily="49" charset="0"/>
              </a:rPr>
              <a:t>	index += 1</a:t>
            </a:r>
          </a:p>
          <a:p>
            <a:pPr marL="0" indent="0">
              <a:buNone/>
            </a:pPr>
            <a:r>
              <a:rPr lang="en-US" sz="2400" b="1" dirty="0">
                <a:solidFill>
                  <a:schemeClr val="tx1"/>
                </a:solidFill>
                <a:cs typeface="Courier New" panose="02070309020205020404" pitchFamily="49" charset="0"/>
              </a:rPr>
              <a:t>average = total / </a:t>
            </a:r>
            <a:r>
              <a:rPr lang="en-US" sz="2400" b="1" dirty="0" err="1">
                <a:solidFill>
                  <a:schemeClr val="tx1"/>
                </a:solidFill>
                <a:cs typeface="Courier New" panose="02070309020205020404" pitchFamily="49" charset="0"/>
              </a:rPr>
              <a:t>len</a:t>
            </a:r>
            <a:r>
              <a:rPr lang="en-US" sz="2400" b="1" dirty="0">
                <a:solidFill>
                  <a:schemeClr val="tx1"/>
                </a:solidFill>
                <a:cs typeface="Courier New" panose="02070309020205020404" pitchFamily="49" charset="0"/>
              </a:rPr>
              <a:t>(</a:t>
            </a:r>
            <a:r>
              <a:rPr lang="en-US" sz="2400" b="1" dirty="0" err="1">
                <a:solidFill>
                  <a:schemeClr val="tx1"/>
                </a:solidFill>
                <a:cs typeface="Courier New" panose="02070309020205020404" pitchFamily="49" charset="0"/>
              </a:rPr>
              <a:t>temp_list</a:t>
            </a:r>
            <a:r>
              <a:rPr lang="en-US" sz="2400" b="1" dirty="0">
                <a:solidFill>
                  <a:schemeClr val="tx1"/>
                </a:solidFill>
                <a:cs typeface="Courier New" panose="02070309020205020404" pitchFamily="49" charset="0"/>
              </a:rPr>
              <a:t>)</a:t>
            </a:r>
          </a:p>
          <a:p>
            <a:pPr marL="0" indent="0">
              <a:buNone/>
            </a:pPr>
            <a:endParaRPr lang="en-US" sz="2400" b="1" dirty="0">
              <a:solidFill>
                <a:schemeClr val="tx1"/>
              </a:solidFill>
              <a:cs typeface="Courier New" panose="02070309020205020404" pitchFamily="49" charset="0"/>
            </a:endParaRPr>
          </a:p>
          <a:p>
            <a:pPr marL="0" indent="0">
              <a:buNone/>
            </a:pPr>
            <a:endParaRPr lang="en-US" dirty="0"/>
          </a:p>
        </p:txBody>
      </p:sp>
      <p:pic>
        <p:nvPicPr>
          <p:cNvPr id="4" name="Audio 3">
            <a:hlinkClick r:id="" action="ppaction://media"/>
            <a:extLst>
              <a:ext uri="{FF2B5EF4-FFF2-40B4-BE49-F238E27FC236}">
                <a16:creationId xmlns:a16="http://schemas.microsoft.com/office/drawing/2014/main" id="{288C5D39-6BC5-48CD-AB1D-021263BD76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397318289"/>
      </p:ext>
    </p:extLst>
  </p:cSld>
  <p:clrMapOvr>
    <a:masterClrMapping/>
  </p:clrMapOvr>
  <mc:AlternateContent xmlns:mc="http://schemas.openxmlformats.org/markup-compatibility/2006" xmlns:p14="http://schemas.microsoft.com/office/powerpoint/2010/main">
    <mc:Choice Requires="p14">
      <p:transition spd="slow" advTm="70699">
        <p14:wheelReverse spokes="1"/>
      </p:transition>
    </mc:Choice>
    <mc:Fallback xmlns="">
      <p:transition spd="slow" advTm="7069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22238"/>
            <a:ext cx="8991600" cy="563562"/>
          </a:xfrm>
        </p:spPr>
        <p:txBody>
          <a:bodyPr/>
          <a:lstStyle/>
          <a:p>
            <a:r>
              <a:rPr lang="en-US" dirty="0"/>
              <a:t>Solution with </a:t>
            </a:r>
            <a:r>
              <a:rPr lang="en-US" dirty="0">
                <a:latin typeface="Courier New" panose="02070309020205020404" pitchFamily="49" charset="0"/>
                <a:cs typeface="Courier New" panose="02070309020205020404" pitchFamily="49" charset="0"/>
              </a:rPr>
              <a:t>for </a:t>
            </a:r>
            <a:r>
              <a:rPr lang="en-US" dirty="0"/>
              <a:t>loop using </a:t>
            </a:r>
            <a:r>
              <a:rPr lang="en-US" dirty="0">
                <a:latin typeface="Courier New" panose="02070309020205020404" pitchFamily="49" charset="0"/>
                <a:cs typeface="Courier New" panose="02070309020205020404" pitchFamily="49" charset="0"/>
              </a:rPr>
              <a:t>range</a:t>
            </a:r>
            <a:endParaRPr lang="en-US" dirty="0"/>
          </a:p>
        </p:txBody>
      </p:sp>
      <p:sp>
        <p:nvSpPr>
          <p:cNvPr id="3" name="Content Placeholder 2"/>
          <p:cNvSpPr>
            <a:spLocks noGrp="1"/>
          </p:cNvSpPr>
          <p:nvPr>
            <p:ph idx="1"/>
          </p:nvPr>
        </p:nvSpPr>
        <p:spPr>
          <a:xfrm>
            <a:off x="76200" y="884238"/>
            <a:ext cx="8991600" cy="4373562"/>
          </a:xfrm>
          <a:solidFill>
            <a:schemeClr val="bg1"/>
          </a:solidFill>
          <a:ln>
            <a:solidFill>
              <a:schemeClr val="tx1"/>
            </a:solidFill>
          </a:ln>
        </p:spPr>
        <p:txBody>
          <a:bodyPr/>
          <a:lstStyle/>
          <a:p>
            <a:pPr marL="0" indent="0">
              <a:buNone/>
            </a:pPr>
            <a:r>
              <a:rPr lang="en-SG" sz="2400" b="1" dirty="0" err="1">
                <a:solidFill>
                  <a:schemeClr val="tx1"/>
                </a:solidFill>
                <a:cs typeface="Courier New" panose="02070309020205020404" pitchFamily="49" charset="0"/>
              </a:rPr>
              <a:t>temp_list</a:t>
            </a:r>
            <a:r>
              <a:rPr lang="en-SG" sz="2400" b="1" dirty="0">
                <a:solidFill>
                  <a:schemeClr val="tx1"/>
                </a:solidFill>
                <a:cs typeface="Courier New" panose="02070309020205020404" pitchFamily="49" charset="0"/>
              </a:rPr>
              <a:t> = [ 20.1, 24, 27.3, 30.1, 26.4, 22.2, 20.1, 24, \</a:t>
            </a:r>
          </a:p>
          <a:p>
            <a:pPr marL="0" indent="0">
              <a:buNone/>
            </a:pPr>
            <a:r>
              <a:rPr lang="en-SG" sz="2400" b="1" dirty="0">
                <a:solidFill>
                  <a:schemeClr val="tx1"/>
                </a:solidFill>
                <a:cs typeface="Courier New" panose="02070309020205020404" pitchFamily="49" charset="0"/>
              </a:rPr>
              <a:t>                              27.3, 30.1, 26.4, 20.1, 24, 27.3, 30.1, 26.4, \</a:t>
            </a:r>
          </a:p>
          <a:p>
            <a:pPr marL="0" indent="0">
              <a:buNone/>
            </a:pPr>
            <a:r>
              <a:rPr lang="en-SG" sz="2400" b="1" dirty="0">
                <a:solidFill>
                  <a:schemeClr val="tx1"/>
                </a:solidFill>
                <a:cs typeface="Courier New" panose="02070309020205020404" pitchFamily="49" charset="0"/>
              </a:rPr>
              <a:t>                              20.1, 24, 27.3, 30.1, 26.4, 20.1, 24, 27.3 ]</a:t>
            </a:r>
            <a:endParaRPr lang="en-US" sz="2400" b="1" dirty="0">
              <a:solidFill>
                <a:schemeClr val="tx1"/>
              </a:solidFill>
              <a:cs typeface="Courier New" panose="02070309020205020404" pitchFamily="49" charset="0"/>
            </a:endParaRPr>
          </a:p>
          <a:p>
            <a:pPr marL="0" indent="0">
              <a:buNone/>
            </a:pPr>
            <a:endParaRPr lang="en-US" sz="2400" dirty="0">
              <a:latin typeface="Courier New" panose="02070309020205020404" pitchFamily="49" charset="0"/>
              <a:cs typeface="Courier New" panose="02070309020205020404" pitchFamily="49" charset="0"/>
            </a:endParaRPr>
          </a:p>
          <a:p>
            <a:pPr marL="0" indent="0">
              <a:buNone/>
            </a:pPr>
            <a:r>
              <a:rPr lang="en-US" sz="2400" b="1" dirty="0">
                <a:solidFill>
                  <a:schemeClr val="tx1"/>
                </a:solidFill>
                <a:latin typeface="+mj-lt"/>
                <a:cs typeface="Courier New" panose="02070309020205020404" pitchFamily="49" charset="0"/>
              </a:rPr>
              <a:t>total = 0</a:t>
            </a:r>
          </a:p>
          <a:p>
            <a:pPr marL="0" indent="0">
              <a:buNone/>
            </a:pPr>
            <a:r>
              <a:rPr lang="en-US" sz="2400" b="1" dirty="0">
                <a:solidFill>
                  <a:srgbClr val="0070C0"/>
                </a:solidFill>
                <a:latin typeface="+mj-lt"/>
                <a:cs typeface="Courier New" panose="02070309020205020404" pitchFamily="49" charset="0"/>
              </a:rPr>
              <a:t>for index in range (</a:t>
            </a:r>
            <a:r>
              <a:rPr lang="en-US" sz="2400" b="1" dirty="0" err="1">
                <a:solidFill>
                  <a:srgbClr val="0070C0"/>
                </a:solidFill>
                <a:latin typeface="+mj-lt"/>
                <a:cs typeface="Courier New" panose="02070309020205020404" pitchFamily="49" charset="0"/>
              </a:rPr>
              <a:t>len</a:t>
            </a:r>
            <a:r>
              <a:rPr lang="en-US" sz="2400" b="1" dirty="0">
                <a:solidFill>
                  <a:srgbClr val="0070C0"/>
                </a:solidFill>
                <a:latin typeface="+mj-lt"/>
                <a:cs typeface="Courier New" panose="02070309020205020404" pitchFamily="49" charset="0"/>
              </a:rPr>
              <a:t>(</a:t>
            </a:r>
            <a:r>
              <a:rPr lang="en-US" sz="2400" b="1" dirty="0" err="1">
                <a:solidFill>
                  <a:srgbClr val="0070C0"/>
                </a:solidFill>
                <a:latin typeface="+mj-lt"/>
                <a:cs typeface="Courier New" panose="02070309020205020404" pitchFamily="49" charset="0"/>
              </a:rPr>
              <a:t>temp_list</a:t>
            </a:r>
            <a:r>
              <a:rPr lang="en-US" sz="2400" b="1" dirty="0">
                <a:solidFill>
                  <a:srgbClr val="0070C0"/>
                </a:solidFill>
                <a:latin typeface="+mj-lt"/>
                <a:cs typeface="Courier New" panose="02070309020205020404" pitchFamily="49" charset="0"/>
              </a:rPr>
              <a:t>)):</a:t>
            </a:r>
          </a:p>
          <a:p>
            <a:pPr marL="0" indent="0">
              <a:buNone/>
            </a:pPr>
            <a:r>
              <a:rPr lang="en-US" sz="2400" b="1" dirty="0">
                <a:solidFill>
                  <a:srgbClr val="0070C0"/>
                </a:solidFill>
                <a:latin typeface="+mj-lt"/>
                <a:cs typeface="Courier New" panose="02070309020205020404" pitchFamily="49" charset="0"/>
              </a:rPr>
              <a:t>	total += </a:t>
            </a:r>
            <a:r>
              <a:rPr lang="en-US" sz="2400" b="1" dirty="0" err="1">
                <a:solidFill>
                  <a:srgbClr val="0070C0"/>
                </a:solidFill>
                <a:latin typeface="+mj-lt"/>
                <a:cs typeface="Courier New" panose="02070309020205020404" pitchFamily="49" charset="0"/>
              </a:rPr>
              <a:t>temp_list</a:t>
            </a:r>
            <a:r>
              <a:rPr lang="en-US" sz="2400" b="1" dirty="0">
                <a:solidFill>
                  <a:srgbClr val="0070C0"/>
                </a:solidFill>
                <a:latin typeface="+mj-lt"/>
                <a:cs typeface="Courier New" panose="02070309020205020404" pitchFamily="49" charset="0"/>
              </a:rPr>
              <a:t>[index]</a:t>
            </a:r>
          </a:p>
          <a:p>
            <a:pPr marL="0" indent="0">
              <a:buNone/>
            </a:pPr>
            <a:endParaRPr lang="en-US" sz="2400" b="1" dirty="0">
              <a:solidFill>
                <a:srgbClr val="0070C0"/>
              </a:solidFill>
              <a:latin typeface="+mj-lt"/>
              <a:cs typeface="Courier New" panose="02070309020205020404" pitchFamily="49" charset="0"/>
            </a:endParaRPr>
          </a:p>
          <a:p>
            <a:pPr marL="0" indent="0">
              <a:buNone/>
            </a:pPr>
            <a:r>
              <a:rPr lang="en-US" sz="2400" b="1" dirty="0">
                <a:solidFill>
                  <a:schemeClr val="tx1"/>
                </a:solidFill>
                <a:latin typeface="+mj-lt"/>
                <a:cs typeface="Courier New" panose="02070309020205020404" pitchFamily="49" charset="0"/>
              </a:rPr>
              <a:t>average = total / </a:t>
            </a:r>
            <a:r>
              <a:rPr lang="en-US" sz="2400" b="1" dirty="0" err="1">
                <a:solidFill>
                  <a:schemeClr val="tx1"/>
                </a:solidFill>
                <a:latin typeface="+mj-lt"/>
                <a:cs typeface="Courier New" panose="02070309020205020404" pitchFamily="49" charset="0"/>
              </a:rPr>
              <a:t>len</a:t>
            </a:r>
            <a:r>
              <a:rPr lang="en-US" sz="2400" b="1" dirty="0">
                <a:solidFill>
                  <a:schemeClr val="tx1"/>
                </a:solidFill>
                <a:latin typeface="+mj-lt"/>
                <a:cs typeface="Courier New" panose="02070309020205020404" pitchFamily="49" charset="0"/>
              </a:rPr>
              <a:t>(</a:t>
            </a:r>
            <a:r>
              <a:rPr lang="en-US" sz="2400" b="1" dirty="0" err="1">
                <a:solidFill>
                  <a:schemeClr val="tx1"/>
                </a:solidFill>
                <a:latin typeface="+mj-lt"/>
                <a:cs typeface="Courier New" panose="02070309020205020404" pitchFamily="49" charset="0"/>
              </a:rPr>
              <a:t>temp_list</a:t>
            </a:r>
            <a:r>
              <a:rPr lang="en-US" sz="2400" b="1" dirty="0">
                <a:solidFill>
                  <a:schemeClr val="tx1"/>
                </a:solidFill>
                <a:latin typeface="+mj-lt"/>
                <a:cs typeface="Courier New" panose="02070309020205020404" pitchFamily="49" charset="0"/>
              </a:rPr>
              <a:t>)</a:t>
            </a:r>
          </a:p>
          <a:p>
            <a:pPr marL="0" indent="0">
              <a:buNone/>
            </a:pPr>
            <a:endParaRPr lang="en-US" dirty="0"/>
          </a:p>
        </p:txBody>
      </p:sp>
      <p:pic>
        <p:nvPicPr>
          <p:cNvPr id="4" name="Audio 3">
            <a:hlinkClick r:id="" action="ppaction://media"/>
            <a:extLst>
              <a:ext uri="{FF2B5EF4-FFF2-40B4-BE49-F238E27FC236}">
                <a16:creationId xmlns:a16="http://schemas.microsoft.com/office/drawing/2014/main" id="{630EF454-5BCA-4664-B6B9-7F7C33CADD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70512785"/>
      </p:ext>
    </p:extLst>
  </p:cSld>
  <p:clrMapOvr>
    <a:masterClrMapping/>
  </p:clrMapOvr>
  <mc:AlternateContent xmlns:mc="http://schemas.openxmlformats.org/markup-compatibility/2006" xmlns:p14="http://schemas.microsoft.com/office/powerpoint/2010/main">
    <mc:Choice Requires="p14">
      <p:transition spd="slow" advTm="47171">
        <p14:wheelReverse spokes="1"/>
      </p:transition>
    </mc:Choice>
    <mc:Fallback xmlns="">
      <p:transition spd="slow" advTm="4717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6.8|28.8|8.7"/>
</p:tagLst>
</file>

<file path=ppt/tags/tag2.xml><?xml version="1.0" encoding="utf-8"?>
<p:tagLst xmlns:a="http://schemas.openxmlformats.org/drawingml/2006/main" xmlns:r="http://schemas.openxmlformats.org/officeDocument/2006/relationships" xmlns:p="http://schemas.openxmlformats.org/presentationml/2006/main">
  <p:tag name="TIMING" val="|19.4|20.9|15.6"/>
</p:tagLst>
</file>

<file path=ppt/tags/tag3.xml><?xml version="1.0" encoding="utf-8"?>
<p:tagLst xmlns:a="http://schemas.openxmlformats.org/drawingml/2006/main" xmlns:r="http://schemas.openxmlformats.org/officeDocument/2006/relationships" xmlns:p="http://schemas.openxmlformats.org/presentationml/2006/main">
  <p:tag name="TIMING" val="|20.3|11.7|31.4"/>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9552dbef-7a6a-4b43-9b20-c56e2880b8c9" xsi:nil="true"/>
    <lcf76f155ced4ddcb4097134ff3c332f xmlns="ca7cff02-f992-47a1-a703-ade4bd02634a">
      <Terms xmlns="http://schemas.microsoft.com/office/infopath/2007/PartnerControls"/>
    </lcf76f155ced4ddcb4097134ff3c332f>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A5B4D96DB587E42989A6DA86F8D438D" ma:contentTypeVersion="15" ma:contentTypeDescription="Create a new document." ma:contentTypeScope="" ma:versionID="b50e62bb8af338cfa1e56ab6f704d944">
  <xsd:schema xmlns:xsd="http://www.w3.org/2001/XMLSchema" xmlns:xs="http://www.w3.org/2001/XMLSchema" xmlns:p="http://schemas.microsoft.com/office/2006/metadata/properties" xmlns:ns1="http://schemas.microsoft.com/sharepoint/v3" xmlns:ns2="ca7cff02-f992-47a1-a703-ade4bd02634a" xmlns:ns3="9552dbef-7a6a-4b43-9b20-c56e2880b8c9" targetNamespace="http://schemas.microsoft.com/office/2006/metadata/properties" ma:root="true" ma:fieldsID="b7fd74865d684d29b5d05a540b961d35" ns1:_="" ns2:_="" ns3:_="">
    <xsd:import namespace="http://schemas.microsoft.com/sharepoint/v3"/>
    <xsd:import namespace="ca7cff02-f992-47a1-a703-ade4bd02634a"/>
    <xsd:import namespace="9552dbef-7a6a-4b43-9b20-c56e2880b8c9"/>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LengthInSeconds" minOccurs="0"/>
                <xsd:element ref="ns3:SharedWithUsers" minOccurs="0"/>
                <xsd:element ref="ns3:SharedWithDetail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hidden="true" ma:internalName="_ip_UnifiedCompliancePolicyProperties">
      <xsd:simpleType>
        <xsd:restriction base="dms:Note"/>
      </xsd:simpleType>
    </xsd:element>
    <xsd:element name="_ip_UnifiedCompliancePolicyUIAction" ma:index="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7cff02-f992-47a1-a703-ade4bd02634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19677b16-c5f4-496b-b09b-a25880eeb70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552dbef-7a6a-4b43-9b20-c56e2880b8c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374b399-ab63-44db-9bdf-2ccad3a5de9b}" ma:internalName="TaxCatchAll" ma:showField="CatchAllData" ma:web="9552dbef-7a6a-4b43-9b20-c56e2880b8c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450EB3-6BAF-42CF-8507-FC35E2ADF641}">
  <ds:schemaRefs>
    <ds:schemaRef ds:uri="http://schemas.microsoft.com/sharepoint/v3/contenttype/forms"/>
  </ds:schemaRefs>
</ds:datastoreItem>
</file>

<file path=customXml/itemProps2.xml><?xml version="1.0" encoding="utf-8"?>
<ds:datastoreItem xmlns:ds="http://schemas.openxmlformats.org/officeDocument/2006/customXml" ds:itemID="{F26C17E1-6A28-4886-B8B1-CA2A79C1D051}">
  <ds:schemaRefs>
    <ds:schemaRef ds:uri="http://schemas.microsoft.com/office/infopath/2007/PartnerControls"/>
    <ds:schemaRef ds:uri="http://purl.org/dc/dcmitype/"/>
    <ds:schemaRef ds:uri="http://schemas.openxmlformats.org/package/2006/metadata/core-properties"/>
    <ds:schemaRef ds:uri="http://www.w3.org/XML/1998/namespace"/>
    <ds:schemaRef ds:uri="http://purl.org/dc/elements/1.1/"/>
    <ds:schemaRef ds:uri="http://schemas.microsoft.com/office/2006/metadata/properties"/>
    <ds:schemaRef ds:uri="http://schemas.microsoft.com/office/2006/documentManagement/types"/>
    <ds:schemaRef ds:uri="f4407af8-144a-4308-aaa4-a8ba72c23ab9"/>
    <ds:schemaRef ds:uri="eecd0fa6-dda0-4396-8345-c7ff09955019"/>
    <ds:schemaRef ds:uri="http://purl.org/dc/terms/"/>
    <ds:schemaRef ds:uri="http://schemas.microsoft.com/sharepoint/v3"/>
    <ds:schemaRef ds:uri="9552dbef-7a6a-4b43-9b20-c56e2880b8c9"/>
    <ds:schemaRef ds:uri="ca7cff02-f992-47a1-a703-ade4bd02634a"/>
  </ds:schemaRefs>
</ds:datastoreItem>
</file>

<file path=customXml/itemProps3.xml><?xml version="1.0" encoding="utf-8"?>
<ds:datastoreItem xmlns:ds="http://schemas.openxmlformats.org/officeDocument/2006/customXml" ds:itemID="{407D92B5-50FD-49E4-98F9-9B4495BD01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7cff02-f992-47a1-a703-ade4bd02634a"/>
    <ds:schemaRef ds:uri="9552dbef-7a6a-4b43-9b20-c56e2880b8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6106</TotalTime>
  <Words>3499</Words>
  <Application>Microsoft Office PowerPoint</Application>
  <PresentationFormat>On-screen Show (4:3)</PresentationFormat>
  <Paragraphs>215</Paragraphs>
  <Slides>20</Slides>
  <Notes>20</Notes>
  <HiddenSlides>0</HiddenSlides>
  <MMClips>20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SimSun</vt:lpstr>
      <vt:lpstr>Arial</vt:lpstr>
      <vt:lpstr>Arial Narrow</vt:lpstr>
      <vt:lpstr>Calibri</vt:lpstr>
      <vt:lpstr>Courier New</vt:lpstr>
      <vt:lpstr>Kristen ITC</vt:lpstr>
      <vt:lpstr>Tahoma</vt:lpstr>
      <vt:lpstr>Wingdings</vt:lpstr>
      <vt:lpstr>Default Design</vt:lpstr>
      <vt:lpstr>PowerPoint Presentation</vt:lpstr>
      <vt:lpstr>Objectives</vt:lpstr>
      <vt:lpstr>for Loop</vt:lpstr>
      <vt:lpstr>range</vt:lpstr>
      <vt:lpstr>range</vt:lpstr>
      <vt:lpstr>for Loop with range() - examples</vt:lpstr>
      <vt:lpstr>Temperature sensor example</vt:lpstr>
      <vt:lpstr>Solution with while loop</vt:lpstr>
      <vt:lpstr>Solution with for loop using range</vt:lpstr>
      <vt:lpstr>Solution with for loop</vt:lpstr>
      <vt:lpstr>PowerPoint Presentation</vt:lpstr>
      <vt:lpstr>Example 1 Temperature sensor using break</vt:lpstr>
      <vt:lpstr>Solution 1 using for loop and break </vt:lpstr>
      <vt:lpstr>Solution 2 using for loop with range and break </vt:lpstr>
      <vt:lpstr>Example 2 Temperature sensor using continue</vt:lpstr>
      <vt:lpstr>Solution 1 using for loop and continue</vt:lpstr>
      <vt:lpstr>Solution 2 using for loop with range and continue</vt:lpstr>
      <vt:lpstr>PowerPoint Presentation</vt:lpstr>
      <vt:lpstr>Summary</vt:lpstr>
      <vt:lpstr>Reading Reference</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Teh Lye Choon Daniel</dc:creator>
  <cp:lastModifiedBy>Mui Hoon ONG-QUEK (NP)</cp:lastModifiedBy>
  <cp:revision>506</cp:revision>
  <dcterms:created xsi:type="dcterms:W3CDTF">2010-03-15T07:19:17Z</dcterms:created>
  <dcterms:modified xsi:type="dcterms:W3CDTF">2023-05-23T15:33:58Z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0x010100DA5B4D96DB587E42989A6DA86F8D438D</vt:lpwstr>
  </property>
  <property fmtid="{D5CDD505-2E9C-101B-9397-08002B2CF9AE}" pid="3" name="MSIP_Label_30286cb9-b49f-4646-87a5-340028348160_Enabled">
    <vt:lpwstr>true</vt:lpwstr>
  </property>
  <property fmtid="{D5CDD505-2E9C-101B-9397-08002B2CF9AE}" pid="4" name="MSIP_Label_30286cb9-b49f-4646-87a5-340028348160_SetDate">
    <vt:lpwstr>2023-05-23T15:33:58Z</vt:lpwstr>
  </property>
  <property fmtid="{D5CDD505-2E9C-101B-9397-08002B2CF9AE}" pid="5" name="MSIP_Label_30286cb9-b49f-4646-87a5-340028348160_Method">
    <vt:lpwstr>Standard</vt:lpwstr>
  </property>
  <property fmtid="{D5CDD505-2E9C-101B-9397-08002B2CF9AE}" pid="6" name="MSIP_Label_30286cb9-b49f-4646-87a5-340028348160_Name">
    <vt:lpwstr>30286cb9-b49f-4646-87a5-340028348160</vt:lpwstr>
  </property>
  <property fmtid="{D5CDD505-2E9C-101B-9397-08002B2CF9AE}" pid="7" name="MSIP_Label_30286cb9-b49f-4646-87a5-340028348160_SiteId">
    <vt:lpwstr>cba9e115-3016-4462-a1ab-a565cba0cdf1</vt:lpwstr>
  </property>
  <property fmtid="{D5CDD505-2E9C-101B-9397-08002B2CF9AE}" pid="8" name="MSIP_Label_30286cb9-b49f-4646-87a5-340028348160_ActionId">
    <vt:lpwstr>980dfa09-94c3-44c7-b097-e523d7b61b4a</vt:lpwstr>
  </property>
  <property fmtid="{D5CDD505-2E9C-101B-9397-08002B2CF9AE}" pid="9" name="MSIP_Label_30286cb9-b49f-4646-87a5-340028348160_ContentBits">
    <vt:lpwstr>1</vt:lpwstr>
  </property>
</Properties>
</file>

<file path=docProps/thumbnail.jpeg>
</file>